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57" r:id="rId3"/>
    <p:sldId id="261" r:id="rId4"/>
    <p:sldId id="259" r:id="rId5"/>
    <p:sldId id="260" r:id="rId6"/>
    <p:sldId id="263" r:id="rId7"/>
    <p:sldId id="258"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307"/>
  </p:normalViewPr>
  <p:slideViewPr>
    <p:cSldViewPr snapToGrid="0" snapToObjects="1">
      <p:cViewPr varScale="1">
        <p:scale>
          <a:sx n="90" d="100"/>
          <a:sy n="90" d="100"/>
        </p:scale>
        <p:origin x="232" y="8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76FB15-867F-482C-B6D8-7913B5DC3200}"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88D50210-7F91-433B-BAF2-FA63BEBD390C}">
      <dgm:prSet/>
      <dgm:spPr/>
      <dgm:t>
        <a:bodyPr/>
        <a:lstStyle/>
        <a:p>
          <a:r>
            <a:rPr lang="en-US"/>
            <a:t>The targeted audience is for people who enjoy indie/survival game. Ages 13+ (May contain violence, suggestive themes, crude humor, minimal blood, simulated gambling, and/or infrequent use of strong language)</a:t>
          </a:r>
        </a:p>
      </dgm:t>
    </dgm:pt>
    <dgm:pt modelId="{DE256C2F-7263-42F4-9B87-8AD4A87A9286}" type="parTrans" cxnId="{C1ACD953-264E-4969-A054-B09053F00AAD}">
      <dgm:prSet/>
      <dgm:spPr/>
      <dgm:t>
        <a:bodyPr/>
        <a:lstStyle/>
        <a:p>
          <a:endParaRPr lang="en-US"/>
        </a:p>
      </dgm:t>
    </dgm:pt>
    <dgm:pt modelId="{79F1A5FB-7014-4BFB-B78D-03EAA6B420C7}" type="sibTrans" cxnId="{C1ACD953-264E-4969-A054-B09053F00AAD}">
      <dgm:prSet/>
      <dgm:spPr/>
      <dgm:t>
        <a:bodyPr/>
        <a:lstStyle/>
        <a:p>
          <a:endParaRPr lang="en-US"/>
        </a:p>
      </dgm:t>
    </dgm:pt>
    <dgm:pt modelId="{FA7C009A-C03D-47C6-A846-B89C5C2C9B44}">
      <dgm:prSet/>
      <dgm:spPr/>
      <dgm:t>
        <a:bodyPr/>
        <a:lstStyle/>
        <a:p>
          <a:r>
            <a:rPr lang="en-US" dirty="0"/>
            <a:t>Survival game/single player game</a:t>
          </a:r>
        </a:p>
      </dgm:t>
    </dgm:pt>
    <dgm:pt modelId="{A3E545BB-00B0-4EE9-9F32-6AABB34CF9E4}" type="parTrans" cxnId="{57EED72F-A84B-4181-9AE6-0B0CCDBFE6D9}">
      <dgm:prSet/>
      <dgm:spPr/>
      <dgm:t>
        <a:bodyPr/>
        <a:lstStyle/>
        <a:p>
          <a:endParaRPr lang="en-US"/>
        </a:p>
      </dgm:t>
    </dgm:pt>
    <dgm:pt modelId="{66DA855D-AFD5-4AB9-9A0D-A5724A9440DD}" type="sibTrans" cxnId="{57EED72F-A84B-4181-9AE6-0B0CCDBFE6D9}">
      <dgm:prSet/>
      <dgm:spPr/>
      <dgm:t>
        <a:bodyPr/>
        <a:lstStyle/>
        <a:p>
          <a:endParaRPr lang="en-US"/>
        </a:p>
      </dgm:t>
    </dgm:pt>
    <dgm:pt modelId="{EA4E18F2-3A4E-416B-8030-4C8BE77C6568}">
      <dgm:prSet/>
      <dgm:spPr/>
      <dgm:t>
        <a:bodyPr/>
        <a:lstStyle/>
        <a:p>
          <a:r>
            <a:rPr lang="en-US"/>
            <a:t>Highly individualized: determined by the abilities of a specific player</a:t>
          </a:r>
        </a:p>
      </dgm:t>
    </dgm:pt>
    <dgm:pt modelId="{78DB7DDF-0314-4C33-86F7-B61C665C85A3}" type="parTrans" cxnId="{7CFB2880-88EE-4821-9008-415445ECEC80}">
      <dgm:prSet/>
      <dgm:spPr/>
      <dgm:t>
        <a:bodyPr/>
        <a:lstStyle/>
        <a:p>
          <a:endParaRPr lang="en-US"/>
        </a:p>
      </dgm:t>
    </dgm:pt>
    <dgm:pt modelId="{58EEEAAE-9263-4949-BC3F-038C3A3D2FBF}" type="sibTrans" cxnId="{7CFB2880-88EE-4821-9008-415445ECEC80}">
      <dgm:prSet/>
      <dgm:spPr/>
      <dgm:t>
        <a:bodyPr/>
        <a:lstStyle/>
        <a:p>
          <a:endParaRPr lang="en-US"/>
        </a:p>
      </dgm:t>
    </dgm:pt>
    <dgm:pt modelId="{6297DAC1-1A96-B843-BA68-F68B580450AC}">
      <dgm:prSet/>
      <dgm:spPr/>
      <dgm:t>
        <a:bodyPr/>
        <a:lstStyle/>
        <a:p>
          <a:r>
            <a:rPr lang="en-US" dirty="0"/>
            <a:t>Unity 3D</a:t>
          </a:r>
        </a:p>
      </dgm:t>
    </dgm:pt>
    <dgm:pt modelId="{27570EE6-A855-624D-860A-F932770DF1A8}" type="parTrans" cxnId="{692396F9-106A-AC4A-9B49-8E4CAC69909B}">
      <dgm:prSet/>
      <dgm:spPr/>
      <dgm:t>
        <a:bodyPr/>
        <a:lstStyle/>
        <a:p>
          <a:endParaRPr lang="en-US"/>
        </a:p>
      </dgm:t>
    </dgm:pt>
    <dgm:pt modelId="{AF07F02E-7650-FD43-833B-E5A63AC257C1}" type="sibTrans" cxnId="{692396F9-106A-AC4A-9B49-8E4CAC69909B}">
      <dgm:prSet/>
      <dgm:spPr/>
      <dgm:t>
        <a:bodyPr/>
        <a:lstStyle/>
        <a:p>
          <a:endParaRPr lang="en-US"/>
        </a:p>
      </dgm:t>
    </dgm:pt>
    <dgm:pt modelId="{48860D14-C70C-584C-BBF4-F6C5AEB8D3A9}" type="pres">
      <dgm:prSet presAssocID="{8E76FB15-867F-482C-B6D8-7913B5DC3200}" presName="hierChild1" presStyleCnt="0">
        <dgm:presLayoutVars>
          <dgm:chPref val="1"/>
          <dgm:dir/>
          <dgm:animOne val="branch"/>
          <dgm:animLvl val="lvl"/>
          <dgm:resizeHandles/>
        </dgm:presLayoutVars>
      </dgm:prSet>
      <dgm:spPr/>
    </dgm:pt>
    <dgm:pt modelId="{B95B1B45-61FF-7F4F-841B-F73358758B38}" type="pres">
      <dgm:prSet presAssocID="{88D50210-7F91-433B-BAF2-FA63BEBD390C}" presName="hierRoot1" presStyleCnt="0"/>
      <dgm:spPr/>
    </dgm:pt>
    <dgm:pt modelId="{3116E9B2-CD17-A94F-B802-7E7641F20CB3}" type="pres">
      <dgm:prSet presAssocID="{88D50210-7F91-433B-BAF2-FA63BEBD390C}" presName="composite" presStyleCnt="0"/>
      <dgm:spPr/>
    </dgm:pt>
    <dgm:pt modelId="{327F4A13-615C-5C4F-88B1-6EEA5B936BD9}" type="pres">
      <dgm:prSet presAssocID="{88D50210-7F91-433B-BAF2-FA63BEBD390C}" presName="background" presStyleLbl="node0" presStyleIdx="0" presStyleCnt="4"/>
      <dgm:spPr/>
    </dgm:pt>
    <dgm:pt modelId="{81E2D892-4214-2F45-A793-C2F794908DAD}" type="pres">
      <dgm:prSet presAssocID="{88D50210-7F91-433B-BAF2-FA63BEBD390C}" presName="text" presStyleLbl="fgAcc0" presStyleIdx="0" presStyleCnt="4">
        <dgm:presLayoutVars>
          <dgm:chPref val="3"/>
        </dgm:presLayoutVars>
      </dgm:prSet>
      <dgm:spPr/>
    </dgm:pt>
    <dgm:pt modelId="{EF09336A-497C-7548-884F-5C2B14F11E35}" type="pres">
      <dgm:prSet presAssocID="{88D50210-7F91-433B-BAF2-FA63BEBD390C}" presName="hierChild2" presStyleCnt="0"/>
      <dgm:spPr/>
    </dgm:pt>
    <dgm:pt modelId="{E42C3219-43E8-034F-96D4-55BCE0668F08}" type="pres">
      <dgm:prSet presAssocID="{FA7C009A-C03D-47C6-A846-B89C5C2C9B44}" presName="hierRoot1" presStyleCnt="0"/>
      <dgm:spPr/>
    </dgm:pt>
    <dgm:pt modelId="{2CA315DA-B93F-6145-854C-F3DB98800052}" type="pres">
      <dgm:prSet presAssocID="{FA7C009A-C03D-47C6-A846-B89C5C2C9B44}" presName="composite" presStyleCnt="0"/>
      <dgm:spPr/>
    </dgm:pt>
    <dgm:pt modelId="{4A085B67-C191-DA44-8651-C7FC368E1040}" type="pres">
      <dgm:prSet presAssocID="{FA7C009A-C03D-47C6-A846-B89C5C2C9B44}" presName="background" presStyleLbl="node0" presStyleIdx="1" presStyleCnt="4"/>
      <dgm:spPr/>
    </dgm:pt>
    <dgm:pt modelId="{CC9E5401-2295-7848-A362-040489F28D72}" type="pres">
      <dgm:prSet presAssocID="{FA7C009A-C03D-47C6-A846-B89C5C2C9B44}" presName="text" presStyleLbl="fgAcc0" presStyleIdx="1" presStyleCnt="4">
        <dgm:presLayoutVars>
          <dgm:chPref val="3"/>
        </dgm:presLayoutVars>
      </dgm:prSet>
      <dgm:spPr/>
    </dgm:pt>
    <dgm:pt modelId="{C2D89C5B-AFFF-CC49-8A08-5C6498ABE103}" type="pres">
      <dgm:prSet presAssocID="{FA7C009A-C03D-47C6-A846-B89C5C2C9B44}" presName="hierChild2" presStyleCnt="0"/>
      <dgm:spPr/>
    </dgm:pt>
    <dgm:pt modelId="{5A5C9A42-E018-D147-A67A-DB6DA8BA56C7}" type="pres">
      <dgm:prSet presAssocID="{6297DAC1-1A96-B843-BA68-F68B580450AC}" presName="hierRoot1" presStyleCnt="0"/>
      <dgm:spPr/>
    </dgm:pt>
    <dgm:pt modelId="{F75A682F-DD08-254B-90E0-1847CF184F8A}" type="pres">
      <dgm:prSet presAssocID="{6297DAC1-1A96-B843-BA68-F68B580450AC}" presName="composite" presStyleCnt="0"/>
      <dgm:spPr/>
    </dgm:pt>
    <dgm:pt modelId="{4EF1C8A0-7CE4-664A-8AB2-D3812A6D0ED6}" type="pres">
      <dgm:prSet presAssocID="{6297DAC1-1A96-B843-BA68-F68B580450AC}" presName="background" presStyleLbl="node0" presStyleIdx="2" presStyleCnt="4"/>
      <dgm:spPr/>
    </dgm:pt>
    <dgm:pt modelId="{A9DD65F3-A7CC-F14D-9FBC-72FF56728462}" type="pres">
      <dgm:prSet presAssocID="{6297DAC1-1A96-B843-BA68-F68B580450AC}" presName="text" presStyleLbl="fgAcc0" presStyleIdx="2" presStyleCnt="4">
        <dgm:presLayoutVars>
          <dgm:chPref val="3"/>
        </dgm:presLayoutVars>
      </dgm:prSet>
      <dgm:spPr/>
    </dgm:pt>
    <dgm:pt modelId="{3ABF847F-AFC7-5E45-8F5B-3235658B4C23}" type="pres">
      <dgm:prSet presAssocID="{6297DAC1-1A96-B843-BA68-F68B580450AC}" presName="hierChild2" presStyleCnt="0"/>
      <dgm:spPr/>
    </dgm:pt>
    <dgm:pt modelId="{663459F0-065C-1944-8A40-682B0D0E9077}" type="pres">
      <dgm:prSet presAssocID="{EA4E18F2-3A4E-416B-8030-4C8BE77C6568}" presName="hierRoot1" presStyleCnt="0"/>
      <dgm:spPr/>
    </dgm:pt>
    <dgm:pt modelId="{727C5DB3-7710-154F-8B69-D875146476F0}" type="pres">
      <dgm:prSet presAssocID="{EA4E18F2-3A4E-416B-8030-4C8BE77C6568}" presName="composite" presStyleCnt="0"/>
      <dgm:spPr/>
    </dgm:pt>
    <dgm:pt modelId="{7922AF46-43D3-8245-9D0F-5BECD9327800}" type="pres">
      <dgm:prSet presAssocID="{EA4E18F2-3A4E-416B-8030-4C8BE77C6568}" presName="background" presStyleLbl="node0" presStyleIdx="3" presStyleCnt="4"/>
      <dgm:spPr/>
    </dgm:pt>
    <dgm:pt modelId="{61A8BD15-90A8-3A43-BF70-623EA4EC463F}" type="pres">
      <dgm:prSet presAssocID="{EA4E18F2-3A4E-416B-8030-4C8BE77C6568}" presName="text" presStyleLbl="fgAcc0" presStyleIdx="3" presStyleCnt="4">
        <dgm:presLayoutVars>
          <dgm:chPref val="3"/>
        </dgm:presLayoutVars>
      </dgm:prSet>
      <dgm:spPr/>
    </dgm:pt>
    <dgm:pt modelId="{B0092597-AC35-414D-A26E-FE80F5BECE8B}" type="pres">
      <dgm:prSet presAssocID="{EA4E18F2-3A4E-416B-8030-4C8BE77C6568}" presName="hierChild2" presStyleCnt="0"/>
      <dgm:spPr/>
    </dgm:pt>
  </dgm:ptLst>
  <dgm:cxnLst>
    <dgm:cxn modelId="{19B03924-A416-B341-9F91-7F8F153E072B}" type="presOf" srcId="{8E76FB15-867F-482C-B6D8-7913B5DC3200}" destId="{48860D14-C70C-584C-BBF4-F6C5AEB8D3A9}" srcOrd="0" destOrd="0" presId="urn:microsoft.com/office/officeart/2005/8/layout/hierarchy1"/>
    <dgm:cxn modelId="{0CAC272D-E468-D743-AA9D-8CB4E3B5BD91}" type="presOf" srcId="{EA4E18F2-3A4E-416B-8030-4C8BE77C6568}" destId="{61A8BD15-90A8-3A43-BF70-623EA4EC463F}" srcOrd="0" destOrd="0" presId="urn:microsoft.com/office/officeart/2005/8/layout/hierarchy1"/>
    <dgm:cxn modelId="{57EED72F-A84B-4181-9AE6-0B0CCDBFE6D9}" srcId="{8E76FB15-867F-482C-B6D8-7913B5DC3200}" destId="{FA7C009A-C03D-47C6-A846-B89C5C2C9B44}" srcOrd="1" destOrd="0" parTransId="{A3E545BB-00B0-4EE9-9F32-6AABB34CF9E4}" sibTransId="{66DA855D-AFD5-4AB9-9A0D-A5724A9440DD}"/>
    <dgm:cxn modelId="{C30D7E53-6CC3-3A4A-AB67-3C63DFC90A51}" type="presOf" srcId="{88D50210-7F91-433B-BAF2-FA63BEBD390C}" destId="{81E2D892-4214-2F45-A793-C2F794908DAD}" srcOrd="0" destOrd="0" presId="urn:microsoft.com/office/officeart/2005/8/layout/hierarchy1"/>
    <dgm:cxn modelId="{C1ACD953-264E-4969-A054-B09053F00AAD}" srcId="{8E76FB15-867F-482C-B6D8-7913B5DC3200}" destId="{88D50210-7F91-433B-BAF2-FA63BEBD390C}" srcOrd="0" destOrd="0" parTransId="{DE256C2F-7263-42F4-9B87-8AD4A87A9286}" sibTransId="{79F1A5FB-7014-4BFB-B78D-03EAA6B420C7}"/>
    <dgm:cxn modelId="{7CFB2880-88EE-4821-9008-415445ECEC80}" srcId="{8E76FB15-867F-482C-B6D8-7913B5DC3200}" destId="{EA4E18F2-3A4E-416B-8030-4C8BE77C6568}" srcOrd="3" destOrd="0" parTransId="{78DB7DDF-0314-4C33-86F7-B61C665C85A3}" sibTransId="{58EEEAAE-9263-4949-BC3F-038C3A3D2FBF}"/>
    <dgm:cxn modelId="{A46443C1-714F-F943-8737-8F78BCCB7F0F}" type="presOf" srcId="{6297DAC1-1A96-B843-BA68-F68B580450AC}" destId="{A9DD65F3-A7CC-F14D-9FBC-72FF56728462}" srcOrd="0" destOrd="0" presId="urn:microsoft.com/office/officeart/2005/8/layout/hierarchy1"/>
    <dgm:cxn modelId="{5FA95DCE-2324-374B-B0AE-C16F03A11510}" type="presOf" srcId="{FA7C009A-C03D-47C6-A846-B89C5C2C9B44}" destId="{CC9E5401-2295-7848-A362-040489F28D72}" srcOrd="0" destOrd="0" presId="urn:microsoft.com/office/officeart/2005/8/layout/hierarchy1"/>
    <dgm:cxn modelId="{692396F9-106A-AC4A-9B49-8E4CAC69909B}" srcId="{8E76FB15-867F-482C-B6D8-7913B5DC3200}" destId="{6297DAC1-1A96-B843-BA68-F68B580450AC}" srcOrd="2" destOrd="0" parTransId="{27570EE6-A855-624D-860A-F932770DF1A8}" sibTransId="{AF07F02E-7650-FD43-833B-E5A63AC257C1}"/>
    <dgm:cxn modelId="{9C16A76D-FADC-F84E-B43B-6B33C72237B5}" type="presParOf" srcId="{48860D14-C70C-584C-BBF4-F6C5AEB8D3A9}" destId="{B95B1B45-61FF-7F4F-841B-F73358758B38}" srcOrd="0" destOrd="0" presId="urn:microsoft.com/office/officeart/2005/8/layout/hierarchy1"/>
    <dgm:cxn modelId="{71F0E349-21C9-B54E-AE48-3F2E78AD6818}" type="presParOf" srcId="{B95B1B45-61FF-7F4F-841B-F73358758B38}" destId="{3116E9B2-CD17-A94F-B802-7E7641F20CB3}" srcOrd="0" destOrd="0" presId="urn:microsoft.com/office/officeart/2005/8/layout/hierarchy1"/>
    <dgm:cxn modelId="{100E6279-676F-7B45-BC59-9B27B29AA016}" type="presParOf" srcId="{3116E9B2-CD17-A94F-B802-7E7641F20CB3}" destId="{327F4A13-615C-5C4F-88B1-6EEA5B936BD9}" srcOrd="0" destOrd="0" presId="urn:microsoft.com/office/officeart/2005/8/layout/hierarchy1"/>
    <dgm:cxn modelId="{35B4228E-EB21-C14E-87A6-7524FBBAB0E8}" type="presParOf" srcId="{3116E9B2-CD17-A94F-B802-7E7641F20CB3}" destId="{81E2D892-4214-2F45-A793-C2F794908DAD}" srcOrd="1" destOrd="0" presId="urn:microsoft.com/office/officeart/2005/8/layout/hierarchy1"/>
    <dgm:cxn modelId="{60C9DB84-8469-5646-BCF6-D338C8B467F7}" type="presParOf" srcId="{B95B1B45-61FF-7F4F-841B-F73358758B38}" destId="{EF09336A-497C-7548-884F-5C2B14F11E35}" srcOrd="1" destOrd="0" presId="urn:microsoft.com/office/officeart/2005/8/layout/hierarchy1"/>
    <dgm:cxn modelId="{0AB577F0-E1C4-2A44-A6E4-A892D8C0FC24}" type="presParOf" srcId="{48860D14-C70C-584C-BBF4-F6C5AEB8D3A9}" destId="{E42C3219-43E8-034F-96D4-55BCE0668F08}" srcOrd="1" destOrd="0" presId="urn:microsoft.com/office/officeart/2005/8/layout/hierarchy1"/>
    <dgm:cxn modelId="{695C5B5B-DC7E-3943-946B-A3DFE8699A67}" type="presParOf" srcId="{E42C3219-43E8-034F-96D4-55BCE0668F08}" destId="{2CA315DA-B93F-6145-854C-F3DB98800052}" srcOrd="0" destOrd="0" presId="urn:microsoft.com/office/officeart/2005/8/layout/hierarchy1"/>
    <dgm:cxn modelId="{FFD1730D-F150-854B-B74C-81AD0FAD3E98}" type="presParOf" srcId="{2CA315DA-B93F-6145-854C-F3DB98800052}" destId="{4A085B67-C191-DA44-8651-C7FC368E1040}" srcOrd="0" destOrd="0" presId="urn:microsoft.com/office/officeart/2005/8/layout/hierarchy1"/>
    <dgm:cxn modelId="{91138E5C-F762-344B-A366-273B7BB409FB}" type="presParOf" srcId="{2CA315DA-B93F-6145-854C-F3DB98800052}" destId="{CC9E5401-2295-7848-A362-040489F28D72}" srcOrd="1" destOrd="0" presId="urn:microsoft.com/office/officeart/2005/8/layout/hierarchy1"/>
    <dgm:cxn modelId="{070CE084-66CF-C747-AC12-463D8A27D615}" type="presParOf" srcId="{E42C3219-43E8-034F-96D4-55BCE0668F08}" destId="{C2D89C5B-AFFF-CC49-8A08-5C6498ABE103}" srcOrd="1" destOrd="0" presId="urn:microsoft.com/office/officeart/2005/8/layout/hierarchy1"/>
    <dgm:cxn modelId="{A64F7173-3A74-BB45-AFFB-A95F25269317}" type="presParOf" srcId="{48860D14-C70C-584C-BBF4-F6C5AEB8D3A9}" destId="{5A5C9A42-E018-D147-A67A-DB6DA8BA56C7}" srcOrd="2" destOrd="0" presId="urn:microsoft.com/office/officeart/2005/8/layout/hierarchy1"/>
    <dgm:cxn modelId="{BA5BAE2C-6C39-8C4B-8A94-58DD0D8C594E}" type="presParOf" srcId="{5A5C9A42-E018-D147-A67A-DB6DA8BA56C7}" destId="{F75A682F-DD08-254B-90E0-1847CF184F8A}" srcOrd="0" destOrd="0" presId="urn:microsoft.com/office/officeart/2005/8/layout/hierarchy1"/>
    <dgm:cxn modelId="{159A8E02-7AD5-A24D-A47F-06148A79634D}" type="presParOf" srcId="{F75A682F-DD08-254B-90E0-1847CF184F8A}" destId="{4EF1C8A0-7CE4-664A-8AB2-D3812A6D0ED6}" srcOrd="0" destOrd="0" presId="urn:microsoft.com/office/officeart/2005/8/layout/hierarchy1"/>
    <dgm:cxn modelId="{B8C3723E-2CD8-524B-87E4-05AB3BE78D2C}" type="presParOf" srcId="{F75A682F-DD08-254B-90E0-1847CF184F8A}" destId="{A9DD65F3-A7CC-F14D-9FBC-72FF56728462}" srcOrd="1" destOrd="0" presId="urn:microsoft.com/office/officeart/2005/8/layout/hierarchy1"/>
    <dgm:cxn modelId="{26F11B73-1D09-394F-9043-1728BDC071DE}" type="presParOf" srcId="{5A5C9A42-E018-D147-A67A-DB6DA8BA56C7}" destId="{3ABF847F-AFC7-5E45-8F5B-3235658B4C23}" srcOrd="1" destOrd="0" presId="urn:microsoft.com/office/officeart/2005/8/layout/hierarchy1"/>
    <dgm:cxn modelId="{A4AA8726-9829-A743-AFA5-C064FEFD5770}" type="presParOf" srcId="{48860D14-C70C-584C-BBF4-F6C5AEB8D3A9}" destId="{663459F0-065C-1944-8A40-682B0D0E9077}" srcOrd="3" destOrd="0" presId="urn:microsoft.com/office/officeart/2005/8/layout/hierarchy1"/>
    <dgm:cxn modelId="{A75A5197-A07F-3D4E-9CA8-53C799E2BCA0}" type="presParOf" srcId="{663459F0-065C-1944-8A40-682B0D0E9077}" destId="{727C5DB3-7710-154F-8B69-D875146476F0}" srcOrd="0" destOrd="0" presId="urn:microsoft.com/office/officeart/2005/8/layout/hierarchy1"/>
    <dgm:cxn modelId="{8F961E26-F59B-0B48-8274-A9049FEF8F6E}" type="presParOf" srcId="{727C5DB3-7710-154F-8B69-D875146476F0}" destId="{7922AF46-43D3-8245-9D0F-5BECD9327800}" srcOrd="0" destOrd="0" presId="urn:microsoft.com/office/officeart/2005/8/layout/hierarchy1"/>
    <dgm:cxn modelId="{7E71C883-4B13-1148-BF01-34A642BFE5B7}" type="presParOf" srcId="{727C5DB3-7710-154F-8B69-D875146476F0}" destId="{61A8BD15-90A8-3A43-BF70-623EA4EC463F}" srcOrd="1" destOrd="0" presId="urn:microsoft.com/office/officeart/2005/8/layout/hierarchy1"/>
    <dgm:cxn modelId="{9977A8BE-D405-4B42-830C-93A37BE2E6C0}" type="presParOf" srcId="{663459F0-065C-1944-8A40-682B0D0E9077}" destId="{B0092597-AC35-414D-A26E-FE80F5BECE8B}"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7F4A13-615C-5C4F-88B1-6EEA5B936BD9}">
      <dsp:nvSpPr>
        <dsp:cNvPr id="0" name=""/>
        <dsp:cNvSpPr/>
      </dsp:nvSpPr>
      <dsp:spPr>
        <a:xfrm>
          <a:off x="3080" y="1311974"/>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1E2D892-4214-2F45-A793-C2F794908DAD}">
      <dsp:nvSpPr>
        <dsp:cNvPr id="0" name=""/>
        <dsp:cNvSpPr/>
      </dsp:nvSpPr>
      <dsp:spPr>
        <a:xfrm>
          <a:off x="247486" y="1544159"/>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The targeted audience is for people who enjoy indie/survival game. Ages 13+ (May contain violence, suggestive themes, crude humor, minimal blood, simulated gambling, and/or infrequent use of strong language)</a:t>
          </a:r>
        </a:p>
      </dsp:txBody>
      <dsp:txXfrm>
        <a:off x="288396" y="1585069"/>
        <a:ext cx="2117829" cy="1314957"/>
      </dsp:txXfrm>
    </dsp:sp>
    <dsp:sp modelId="{4A085B67-C191-DA44-8651-C7FC368E1040}">
      <dsp:nvSpPr>
        <dsp:cNvPr id="0" name=""/>
        <dsp:cNvSpPr/>
      </dsp:nvSpPr>
      <dsp:spPr>
        <a:xfrm>
          <a:off x="2691541" y="1311974"/>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C9E5401-2295-7848-A362-040489F28D72}">
      <dsp:nvSpPr>
        <dsp:cNvPr id="0" name=""/>
        <dsp:cNvSpPr/>
      </dsp:nvSpPr>
      <dsp:spPr>
        <a:xfrm>
          <a:off x="2935947" y="1544159"/>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Survival game/single player game</a:t>
          </a:r>
        </a:p>
      </dsp:txBody>
      <dsp:txXfrm>
        <a:off x="2976857" y="1585069"/>
        <a:ext cx="2117829" cy="1314957"/>
      </dsp:txXfrm>
    </dsp:sp>
    <dsp:sp modelId="{4EF1C8A0-7CE4-664A-8AB2-D3812A6D0ED6}">
      <dsp:nvSpPr>
        <dsp:cNvPr id="0" name=""/>
        <dsp:cNvSpPr/>
      </dsp:nvSpPr>
      <dsp:spPr>
        <a:xfrm>
          <a:off x="5380002" y="1311974"/>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DD65F3-A7CC-F14D-9FBC-72FF56728462}">
      <dsp:nvSpPr>
        <dsp:cNvPr id="0" name=""/>
        <dsp:cNvSpPr/>
      </dsp:nvSpPr>
      <dsp:spPr>
        <a:xfrm>
          <a:off x="5624408" y="1544159"/>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Unity 3D</a:t>
          </a:r>
        </a:p>
      </dsp:txBody>
      <dsp:txXfrm>
        <a:off x="5665318" y="1585069"/>
        <a:ext cx="2117829" cy="1314957"/>
      </dsp:txXfrm>
    </dsp:sp>
    <dsp:sp modelId="{7922AF46-43D3-8245-9D0F-5BECD9327800}">
      <dsp:nvSpPr>
        <dsp:cNvPr id="0" name=""/>
        <dsp:cNvSpPr/>
      </dsp:nvSpPr>
      <dsp:spPr>
        <a:xfrm>
          <a:off x="8068463" y="1311974"/>
          <a:ext cx="2199649" cy="1396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A8BD15-90A8-3A43-BF70-623EA4EC463F}">
      <dsp:nvSpPr>
        <dsp:cNvPr id="0" name=""/>
        <dsp:cNvSpPr/>
      </dsp:nvSpPr>
      <dsp:spPr>
        <a:xfrm>
          <a:off x="8312869" y="1544159"/>
          <a:ext cx="2199649" cy="1396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Highly individualized: determined by the abilities of a specific player</a:t>
          </a:r>
        </a:p>
      </dsp:txBody>
      <dsp:txXfrm>
        <a:off x="8353779" y="1585069"/>
        <a:ext cx="2117829" cy="131495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png>
</file>

<file path=ppt/media/image4.JPG>
</file>

<file path=ppt/media/image5.jpeg>
</file>

<file path=ppt/media/image6.jpeg>
</file>

<file path=ppt/media/image7.jpeg>
</file>

<file path=ppt/media/image8.pn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3/3/20</a:t>
            </a:fld>
            <a:endParaRPr lang="en-US"/>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264754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3/3/20</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561071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3/3/20</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812192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3/3/20</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0111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3/3/20</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05407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3/3/20</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445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3/3/20</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17137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3/3/20</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547488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3/3/20</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513036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3/3/20</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159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3/3/20</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70266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3/3/20</a:t>
            </a:fld>
            <a:endParaRPr lang="en-US"/>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a:p>
        </p:txBody>
      </p:sp>
    </p:spTree>
    <p:extLst>
      <p:ext uri="{BB962C8B-B14F-4D97-AF65-F5344CB8AC3E}">
        <p14:creationId xmlns:p14="http://schemas.microsoft.com/office/powerpoint/2010/main" val="421375966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jpeg"/><Relationship Id="rId5" Type="http://schemas.openxmlformats.org/officeDocument/2006/relationships/image" Target="../media/image4.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9.jpe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oup of stuffed animals&#10;&#10;Description automatically generated">
            <a:extLst>
              <a:ext uri="{FF2B5EF4-FFF2-40B4-BE49-F238E27FC236}">
                <a16:creationId xmlns:a16="http://schemas.microsoft.com/office/drawing/2014/main" id="{B7297004-C62B-D04F-AE2F-A97633BDE72D}"/>
              </a:ext>
            </a:extLst>
          </p:cNvPr>
          <p:cNvPicPr>
            <a:picLocks noChangeAspect="1"/>
          </p:cNvPicPr>
          <p:nvPr/>
        </p:nvPicPr>
        <p:blipFill rotWithShape="1">
          <a:blip r:embed="rId2">
            <a:alphaModFix amt="50000"/>
          </a:blip>
          <a:srcRect t="16051" r="-1" b="8930"/>
          <a:stretch/>
        </p:blipFill>
        <p:spPr>
          <a:xfrm>
            <a:off x="20" y="10"/>
            <a:ext cx="12188930" cy="6857990"/>
          </a:xfrm>
          <a:prstGeom prst="rect">
            <a:avLst/>
          </a:prstGeom>
        </p:spPr>
      </p:pic>
      <p:sp>
        <p:nvSpPr>
          <p:cNvPr id="2" name="Title 1">
            <a:extLst>
              <a:ext uri="{FF2B5EF4-FFF2-40B4-BE49-F238E27FC236}">
                <a16:creationId xmlns:a16="http://schemas.microsoft.com/office/drawing/2014/main" id="{F5E5381E-3C67-4844-9A62-B302F873CEC6}"/>
              </a:ext>
            </a:extLst>
          </p:cNvPr>
          <p:cNvSpPr>
            <a:spLocks noGrp="1"/>
          </p:cNvSpPr>
          <p:nvPr>
            <p:ph type="ctrTitle"/>
          </p:nvPr>
        </p:nvSpPr>
        <p:spPr>
          <a:xfrm>
            <a:off x="-490537" y="722376"/>
            <a:ext cx="9144000" cy="3063240"/>
          </a:xfrm>
        </p:spPr>
        <p:txBody>
          <a:bodyPr>
            <a:normAutofit/>
          </a:bodyPr>
          <a:lstStyle/>
          <a:p>
            <a:pPr algn="ctr"/>
            <a:r>
              <a:rPr lang="en-US" sz="10800" dirty="0"/>
              <a:t>Ants vs. The </a:t>
            </a:r>
            <a:r>
              <a:rPr lang="en-US" sz="10800" dirty="0" err="1"/>
              <a:t>WOrld</a:t>
            </a:r>
            <a:endParaRPr lang="en-US" sz="10800" dirty="0"/>
          </a:p>
        </p:txBody>
      </p:sp>
      <p:sp>
        <p:nvSpPr>
          <p:cNvPr id="3" name="Subtitle 2">
            <a:extLst>
              <a:ext uri="{FF2B5EF4-FFF2-40B4-BE49-F238E27FC236}">
                <a16:creationId xmlns:a16="http://schemas.microsoft.com/office/drawing/2014/main" id="{FE856395-D978-F447-8039-A2A63E1E3F48}"/>
              </a:ext>
            </a:extLst>
          </p:cNvPr>
          <p:cNvSpPr>
            <a:spLocks noGrp="1"/>
          </p:cNvSpPr>
          <p:nvPr>
            <p:ph type="subTitle" idx="1"/>
          </p:nvPr>
        </p:nvSpPr>
        <p:spPr>
          <a:xfrm>
            <a:off x="1527048" y="4599432"/>
            <a:ext cx="9144000" cy="1536192"/>
          </a:xfrm>
        </p:spPr>
        <p:txBody>
          <a:bodyPr>
            <a:normAutofit/>
          </a:bodyPr>
          <a:lstStyle/>
          <a:p>
            <a:pPr algn="ctr"/>
            <a:r>
              <a:rPr lang="en-US" sz="3200" dirty="0"/>
              <a:t>Cynthia Lopez</a:t>
            </a:r>
          </a:p>
        </p:txBody>
      </p:sp>
      <p:sp>
        <p:nvSpPr>
          <p:cNvPr id="55"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427933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921BFFB-D3FA-4EE2-9E87-F2E4CEDA9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7F80AEB-67E2-48CB-B8AF-AD0F7787AC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C199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54C366-4BD3-964C-BFDC-86936FAB7198}"/>
              </a:ext>
            </a:extLst>
          </p:cNvPr>
          <p:cNvSpPr>
            <a:spLocks noGrp="1"/>
          </p:cNvSpPr>
          <p:nvPr>
            <p:ph type="title"/>
          </p:nvPr>
        </p:nvSpPr>
        <p:spPr>
          <a:xfrm>
            <a:off x="640080" y="329184"/>
            <a:ext cx="6894576" cy="1783080"/>
          </a:xfrm>
        </p:spPr>
        <p:txBody>
          <a:bodyPr anchor="b">
            <a:normAutofit/>
          </a:bodyPr>
          <a:lstStyle/>
          <a:p>
            <a:r>
              <a:rPr lang="en-US" sz="7200"/>
              <a:t>Story Summary</a:t>
            </a:r>
          </a:p>
        </p:txBody>
      </p:sp>
      <p:sp>
        <p:nvSpPr>
          <p:cNvPr id="30"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B79F7DC-5352-B649-99AE-5F490AFEC692}"/>
              </a:ext>
            </a:extLst>
          </p:cNvPr>
          <p:cNvSpPr>
            <a:spLocks noGrp="1"/>
          </p:cNvSpPr>
          <p:nvPr>
            <p:ph idx="1"/>
          </p:nvPr>
        </p:nvSpPr>
        <p:spPr>
          <a:xfrm>
            <a:off x="640080" y="2706624"/>
            <a:ext cx="6894576" cy="3483864"/>
          </a:xfrm>
        </p:spPr>
        <p:txBody>
          <a:bodyPr>
            <a:normAutofit/>
          </a:bodyPr>
          <a:lstStyle/>
          <a:p>
            <a:pPr marL="0" indent="0">
              <a:buNone/>
            </a:pPr>
            <a:r>
              <a:rPr lang="en-US" dirty="0"/>
              <a:t>The main character is an ant and can explore its surroundings. The ant must survive different obstacles. The object of the game is to see how long you can survive being an ant. The idea is that the ant will have to ability to evolve into different stages of life. </a:t>
            </a:r>
          </a:p>
          <a:p>
            <a:pPr marL="0" indent="0">
              <a:buNone/>
            </a:pPr>
            <a:r>
              <a:rPr lang="en-US" dirty="0"/>
              <a:t>For example it will start off in a forest as a larva, next the scene will transition to a local park as an adult, and finally the city. Once you pass all levels, you are free to explore the world (open-world). </a:t>
            </a:r>
          </a:p>
        </p:txBody>
      </p:sp>
      <p:pic>
        <p:nvPicPr>
          <p:cNvPr id="5" name="Picture 4" descr="A insect on a leaf&#10;&#10;Description automatically generated">
            <a:extLst>
              <a:ext uri="{FF2B5EF4-FFF2-40B4-BE49-F238E27FC236}">
                <a16:creationId xmlns:a16="http://schemas.microsoft.com/office/drawing/2014/main" id="{ED5BF438-AE42-774A-AD9E-E5235268D786}"/>
              </a:ext>
            </a:extLst>
          </p:cNvPr>
          <p:cNvPicPr>
            <a:picLocks noChangeAspect="1"/>
          </p:cNvPicPr>
          <p:nvPr/>
        </p:nvPicPr>
        <p:blipFill rotWithShape="1">
          <a:blip r:embed="rId2"/>
          <a:srcRect l="35369" r="20312"/>
          <a:stretch/>
        </p:blipFill>
        <p:spPr>
          <a:xfrm>
            <a:off x="8139452" y="10"/>
            <a:ext cx="4052548" cy="6857990"/>
          </a:xfrm>
          <a:custGeom>
            <a:avLst/>
            <a:gdLst/>
            <a:ahLst/>
            <a:cxnLst/>
            <a:rect l="l" t="t" r="r" b="b"/>
            <a:pathLst>
              <a:path w="4052548" h="6858000">
                <a:moveTo>
                  <a:pt x="25721" y="0"/>
                </a:moveTo>
                <a:lnTo>
                  <a:pt x="4052548" y="0"/>
                </a:lnTo>
                <a:lnTo>
                  <a:pt x="4052548" y="6858000"/>
                </a:lnTo>
                <a:lnTo>
                  <a:pt x="28716" y="6858000"/>
                </a:lnTo>
                <a:lnTo>
                  <a:pt x="28782" y="6856911"/>
                </a:lnTo>
                <a:cubicBezTo>
                  <a:pt x="31911" y="6736505"/>
                  <a:pt x="35027" y="6616061"/>
                  <a:pt x="38157" y="6495580"/>
                </a:cubicBezTo>
                <a:cubicBezTo>
                  <a:pt x="38284" y="6490503"/>
                  <a:pt x="39171" y="6485553"/>
                  <a:pt x="39171" y="6480476"/>
                </a:cubicBezTo>
                <a:cubicBezTo>
                  <a:pt x="48166" y="6366632"/>
                  <a:pt x="53107" y="6252788"/>
                  <a:pt x="18899" y="6141609"/>
                </a:cubicBezTo>
                <a:cubicBezTo>
                  <a:pt x="15871" y="6131163"/>
                  <a:pt x="14262" y="6120363"/>
                  <a:pt x="14084" y="6109499"/>
                </a:cubicBezTo>
                <a:cubicBezTo>
                  <a:pt x="12413" y="6012573"/>
                  <a:pt x="16644" y="5915646"/>
                  <a:pt x="26754" y="5819240"/>
                </a:cubicBezTo>
                <a:cubicBezTo>
                  <a:pt x="31949" y="5760097"/>
                  <a:pt x="26754" y="5700065"/>
                  <a:pt x="43478" y="5641557"/>
                </a:cubicBezTo>
                <a:cubicBezTo>
                  <a:pt x="50864" y="5612480"/>
                  <a:pt x="55109" y="5582693"/>
                  <a:pt x="56147" y="5552715"/>
                </a:cubicBezTo>
                <a:cubicBezTo>
                  <a:pt x="59948" y="5480119"/>
                  <a:pt x="38537" y="5411838"/>
                  <a:pt x="18139" y="5343303"/>
                </a:cubicBezTo>
                <a:cubicBezTo>
                  <a:pt x="7370" y="5307004"/>
                  <a:pt x="-5426" y="5269945"/>
                  <a:pt x="2429" y="5231870"/>
                </a:cubicBezTo>
                <a:cubicBezTo>
                  <a:pt x="16707" y="5173310"/>
                  <a:pt x="24854" y="5113418"/>
                  <a:pt x="26754" y="5053171"/>
                </a:cubicBezTo>
                <a:cubicBezTo>
                  <a:pt x="26754" y="5010527"/>
                  <a:pt x="16365" y="4968771"/>
                  <a:pt x="20039" y="4926254"/>
                </a:cubicBezTo>
                <a:cubicBezTo>
                  <a:pt x="28211" y="4843771"/>
                  <a:pt x="30238" y="4760793"/>
                  <a:pt x="26121" y="4678005"/>
                </a:cubicBezTo>
                <a:cubicBezTo>
                  <a:pt x="26095" y="4644905"/>
                  <a:pt x="29846" y="4611907"/>
                  <a:pt x="37270" y="4579644"/>
                </a:cubicBezTo>
                <a:cubicBezTo>
                  <a:pt x="46506" y="4522710"/>
                  <a:pt x="48419" y="4464836"/>
                  <a:pt x="42971" y="4407419"/>
                </a:cubicBezTo>
                <a:cubicBezTo>
                  <a:pt x="37016" y="4340914"/>
                  <a:pt x="19279" y="4275425"/>
                  <a:pt x="14845" y="4208921"/>
                </a:cubicBezTo>
                <a:cubicBezTo>
                  <a:pt x="7876" y="4098757"/>
                  <a:pt x="17759" y="3988593"/>
                  <a:pt x="27514" y="3878937"/>
                </a:cubicBezTo>
                <a:cubicBezTo>
                  <a:pt x="35116" y="3808600"/>
                  <a:pt x="37143" y="3737768"/>
                  <a:pt x="33596" y="3667113"/>
                </a:cubicBezTo>
                <a:cubicBezTo>
                  <a:pt x="29161" y="3611016"/>
                  <a:pt x="22193" y="3554919"/>
                  <a:pt x="20926" y="3498822"/>
                </a:cubicBezTo>
                <a:cubicBezTo>
                  <a:pt x="18646" y="3398557"/>
                  <a:pt x="19532" y="3298293"/>
                  <a:pt x="25360" y="3198029"/>
                </a:cubicBezTo>
                <a:cubicBezTo>
                  <a:pt x="28274" y="3147770"/>
                  <a:pt x="32962" y="3098019"/>
                  <a:pt x="34989" y="3047379"/>
                </a:cubicBezTo>
                <a:cubicBezTo>
                  <a:pt x="37016" y="2996739"/>
                  <a:pt x="41071" y="2945592"/>
                  <a:pt x="29542" y="2895967"/>
                </a:cubicBezTo>
                <a:cubicBezTo>
                  <a:pt x="10030" y="2811568"/>
                  <a:pt x="24347" y="2727549"/>
                  <a:pt x="28528" y="2643403"/>
                </a:cubicBezTo>
                <a:cubicBezTo>
                  <a:pt x="31062" y="2591113"/>
                  <a:pt x="46266" y="2537554"/>
                  <a:pt x="32836" y="2486788"/>
                </a:cubicBezTo>
                <a:cubicBezTo>
                  <a:pt x="11677" y="2407211"/>
                  <a:pt x="25487" y="2329284"/>
                  <a:pt x="32836" y="2250976"/>
                </a:cubicBezTo>
                <a:cubicBezTo>
                  <a:pt x="41311" y="2176870"/>
                  <a:pt x="39816" y="2101951"/>
                  <a:pt x="28401" y="2028238"/>
                </a:cubicBezTo>
                <a:cubicBezTo>
                  <a:pt x="14084" y="1955108"/>
                  <a:pt x="14084" y="1879897"/>
                  <a:pt x="28401" y="1806768"/>
                </a:cubicBezTo>
                <a:cubicBezTo>
                  <a:pt x="40260" y="1746406"/>
                  <a:pt x="41628" y="1684458"/>
                  <a:pt x="32455" y="1623627"/>
                </a:cubicBezTo>
                <a:cubicBezTo>
                  <a:pt x="26247" y="1580095"/>
                  <a:pt x="15098" y="1536816"/>
                  <a:pt x="13578" y="1493284"/>
                </a:cubicBezTo>
                <a:cubicBezTo>
                  <a:pt x="10436" y="1402246"/>
                  <a:pt x="12298" y="1311107"/>
                  <a:pt x="19153" y="1220286"/>
                </a:cubicBezTo>
                <a:cubicBezTo>
                  <a:pt x="27134" y="1116849"/>
                  <a:pt x="42464" y="1013792"/>
                  <a:pt x="31822" y="909594"/>
                </a:cubicBezTo>
                <a:cubicBezTo>
                  <a:pt x="28148" y="873803"/>
                  <a:pt x="20673" y="838139"/>
                  <a:pt x="19913" y="802222"/>
                </a:cubicBezTo>
                <a:cubicBezTo>
                  <a:pt x="18266" y="734956"/>
                  <a:pt x="17505" y="668579"/>
                  <a:pt x="21306" y="599155"/>
                </a:cubicBezTo>
                <a:cubicBezTo>
                  <a:pt x="25107" y="529732"/>
                  <a:pt x="39550" y="459293"/>
                  <a:pt x="29795" y="391139"/>
                </a:cubicBezTo>
                <a:cubicBezTo>
                  <a:pt x="20039" y="322984"/>
                  <a:pt x="26374" y="255972"/>
                  <a:pt x="32709" y="189087"/>
                </a:cubicBezTo>
                <a:cubicBezTo>
                  <a:pt x="38790" y="125502"/>
                  <a:pt x="40944" y="63313"/>
                  <a:pt x="26121" y="743"/>
                </a:cubicBezTo>
                <a:close/>
              </a:path>
            </a:pathLst>
          </a:custGeom>
        </p:spPr>
      </p:pic>
    </p:spTree>
    <p:extLst>
      <p:ext uri="{BB962C8B-B14F-4D97-AF65-F5344CB8AC3E}">
        <p14:creationId xmlns:p14="http://schemas.microsoft.com/office/powerpoint/2010/main" val="403652585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FC6CF7-C976-1240-8C26-0E94DE55182B}"/>
              </a:ext>
            </a:extLst>
          </p:cNvPr>
          <p:cNvSpPr>
            <a:spLocks noGrp="1"/>
          </p:cNvSpPr>
          <p:nvPr>
            <p:ph type="title"/>
          </p:nvPr>
        </p:nvSpPr>
        <p:spPr>
          <a:xfrm>
            <a:off x="838200" y="365125"/>
            <a:ext cx="10515600" cy="1325563"/>
          </a:xfrm>
        </p:spPr>
        <p:txBody>
          <a:bodyPr>
            <a:normAutofit/>
          </a:bodyPr>
          <a:lstStyle/>
          <a:p>
            <a:r>
              <a:rPr lang="en-US" sz="8000">
                <a:solidFill>
                  <a:srgbClr val="C1998B"/>
                </a:solidFill>
              </a:rPr>
              <a:t>Overview</a:t>
            </a:r>
          </a:p>
        </p:txBody>
      </p:sp>
      <p:graphicFrame>
        <p:nvGraphicFramePr>
          <p:cNvPr id="24" name="Content Placeholder 2">
            <a:extLst>
              <a:ext uri="{FF2B5EF4-FFF2-40B4-BE49-F238E27FC236}">
                <a16:creationId xmlns:a16="http://schemas.microsoft.com/office/drawing/2014/main" id="{898C1165-3994-4BA6-B7A8-A8B4C44B8475}"/>
              </a:ext>
            </a:extLst>
          </p:cNvPr>
          <p:cNvGraphicFramePr>
            <a:graphicFrameLocks noGrp="1"/>
          </p:cNvGraphicFramePr>
          <p:nvPr>
            <p:ph idx="1"/>
            <p:extLst>
              <p:ext uri="{D42A27DB-BD31-4B8C-83A1-F6EECF244321}">
                <p14:modId xmlns:p14="http://schemas.microsoft.com/office/powerpoint/2010/main" val="1927634271"/>
              </p:ext>
            </p:extLst>
          </p:nvPr>
        </p:nvGraphicFramePr>
        <p:xfrm>
          <a:off x="838200" y="1928813"/>
          <a:ext cx="10515600" cy="4252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94434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1C37D-A2F4-5149-AD44-0F970EDC6E8E}"/>
              </a:ext>
            </a:extLst>
          </p:cNvPr>
          <p:cNvSpPr>
            <a:spLocks noGrp="1"/>
          </p:cNvSpPr>
          <p:nvPr>
            <p:ph type="title"/>
          </p:nvPr>
        </p:nvSpPr>
        <p:spPr/>
        <p:txBody>
          <a:bodyPr/>
          <a:lstStyle/>
          <a:p>
            <a:r>
              <a:rPr lang="en-US" dirty="0"/>
              <a:t>Formal Elements</a:t>
            </a:r>
          </a:p>
        </p:txBody>
      </p:sp>
      <p:sp>
        <p:nvSpPr>
          <p:cNvPr id="3" name="Content Placeholder 2">
            <a:extLst>
              <a:ext uri="{FF2B5EF4-FFF2-40B4-BE49-F238E27FC236}">
                <a16:creationId xmlns:a16="http://schemas.microsoft.com/office/drawing/2014/main" id="{5A0C9A60-3DDB-0440-9325-C8083F8CB9B4}"/>
              </a:ext>
            </a:extLst>
          </p:cNvPr>
          <p:cNvSpPr>
            <a:spLocks noGrp="1"/>
          </p:cNvSpPr>
          <p:nvPr>
            <p:ph sz="half" idx="1"/>
          </p:nvPr>
        </p:nvSpPr>
        <p:spPr>
          <a:xfrm>
            <a:off x="6172200" y="1987105"/>
            <a:ext cx="5181600" cy="4251960"/>
          </a:xfrm>
        </p:spPr>
        <p:txBody>
          <a:bodyPr>
            <a:normAutofit fontScale="92500" lnSpcReduction="20000"/>
          </a:bodyPr>
          <a:lstStyle/>
          <a:p>
            <a:pPr lvl="0"/>
            <a:r>
              <a:rPr lang="en-US" dirty="0"/>
              <a:t>Objective</a:t>
            </a:r>
          </a:p>
          <a:p>
            <a:pPr lvl="1"/>
            <a:r>
              <a:rPr lang="en-US" dirty="0"/>
              <a:t>The player needs to survive for as long as possible. The player has finite resources. The game will consist of exploration</a:t>
            </a:r>
          </a:p>
          <a:p>
            <a:pPr lvl="0"/>
            <a:r>
              <a:rPr lang="en-US" dirty="0"/>
              <a:t>Rules</a:t>
            </a:r>
          </a:p>
          <a:p>
            <a:pPr lvl="1"/>
            <a:r>
              <a:rPr lang="en-US" dirty="0"/>
              <a:t>Limited stamina, lives, food, and armor. </a:t>
            </a:r>
          </a:p>
          <a:p>
            <a:pPr lvl="2"/>
            <a:r>
              <a:rPr lang="en-US" dirty="0"/>
              <a:t>Food and armor are collectables laid around the map</a:t>
            </a:r>
          </a:p>
          <a:p>
            <a:pPr lvl="1"/>
            <a:r>
              <a:rPr lang="en-US" dirty="0"/>
              <a:t>Need avoid objects such as:</a:t>
            </a:r>
          </a:p>
          <a:p>
            <a:pPr lvl="2"/>
            <a:r>
              <a:rPr lang="en-US" dirty="0"/>
              <a:t>Humans</a:t>
            </a:r>
          </a:p>
          <a:p>
            <a:pPr lvl="2"/>
            <a:r>
              <a:rPr lang="en-US" dirty="0"/>
              <a:t>Water (e.g. rain drops, rivers, lakes, swimming pool etc.)</a:t>
            </a:r>
          </a:p>
        </p:txBody>
      </p:sp>
      <p:sp>
        <p:nvSpPr>
          <p:cNvPr id="4" name="Content Placeholder 3">
            <a:extLst>
              <a:ext uri="{FF2B5EF4-FFF2-40B4-BE49-F238E27FC236}">
                <a16:creationId xmlns:a16="http://schemas.microsoft.com/office/drawing/2014/main" id="{830FBE04-5BC4-AA48-AF27-5F70CB4F2CBE}"/>
              </a:ext>
            </a:extLst>
          </p:cNvPr>
          <p:cNvSpPr>
            <a:spLocks noGrp="1"/>
          </p:cNvSpPr>
          <p:nvPr>
            <p:ph sz="half" idx="2"/>
          </p:nvPr>
        </p:nvSpPr>
        <p:spPr>
          <a:xfrm>
            <a:off x="838200" y="1987105"/>
            <a:ext cx="5181600" cy="4251960"/>
          </a:xfrm>
        </p:spPr>
        <p:txBody>
          <a:bodyPr>
            <a:normAutofit fontScale="92500" lnSpcReduction="20000"/>
          </a:bodyPr>
          <a:lstStyle/>
          <a:p>
            <a:pPr lvl="0"/>
            <a:r>
              <a:rPr lang="en-US" dirty="0"/>
              <a:t>Players</a:t>
            </a:r>
          </a:p>
          <a:p>
            <a:pPr lvl="1"/>
            <a:r>
              <a:rPr lang="en-US" dirty="0"/>
              <a:t>There were only be one player for this game. This game is meant for the player to solo experience </a:t>
            </a:r>
          </a:p>
          <a:p>
            <a:pPr lvl="0"/>
            <a:r>
              <a:rPr lang="en-US" dirty="0"/>
              <a:t>Procedures</a:t>
            </a:r>
          </a:p>
          <a:p>
            <a:pPr lvl="1"/>
            <a:r>
              <a:rPr lang="en-US" dirty="0"/>
              <a:t>The player is bounded/limited to only explore the area in the level they are in.</a:t>
            </a:r>
          </a:p>
          <a:p>
            <a:pPr lvl="1"/>
            <a:r>
              <a:rPr lang="en-US" dirty="0"/>
              <a:t>Controls: basic WASD, space = speeding up, 1-5 select inventory items, enter = consume item/escape</a:t>
            </a:r>
          </a:p>
          <a:p>
            <a:endParaRPr lang="en-US" dirty="0"/>
          </a:p>
        </p:txBody>
      </p:sp>
    </p:spTree>
    <p:extLst>
      <p:ext uri="{BB962C8B-B14F-4D97-AF65-F5344CB8AC3E}">
        <p14:creationId xmlns:p14="http://schemas.microsoft.com/office/powerpoint/2010/main" val="302160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587CB-ACB3-9D4D-B90E-76B34A8EA097}"/>
              </a:ext>
            </a:extLst>
          </p:cNvPr>
          <p:cNvSpPr>
            <a:spLocks noGrp="1"/>
          </p:cNvSpPr>
          <p:nvPr>
            <p:ph type="title"/>
          </p:nvPr>
        </p:nvSpPr>
        <p:spPr/>
        <p:txBody>
          <a:bodyPr/>
          <a:lstStyle/>
          <a:p>
            <a:r>
              <a:rPr lang="en-US" dirty="0"/>
              <a:t>Formal elements</a:t>
            </a:r>
          </a:p>
        </p:txBody>
      </p:sp>
      <p:sp>
        <p:nvSpPr>
          <p:cNvPr id="3" name="Content Placeholder 2">
            <a:extLst>
              <a:ext uri="{FF2B5EF4-FFF2-40B4-BE49-F238E27FC236}">
                <a16:creationId xmlns:a16="http://schemas.microsoft.com/office/drawing/2014/main" id="{DF1BD2DD-0B71-5740-A909-5C43A2DDF8C9}"/>
              </a:ext>
            </a:extLst>
          </p:cNvPr>
          <p:cNvSpPr>
            <a:spLocks noGrp="1"/>
          </p:cNvSpPr>
          <p:nvPr>
            <p:ph sz="half" idx="1"/>
          </p:nvPr>
        </p:nvSpPr>
        <p:spPr/>
        <p:txBody>
          <a:bodyPr>
            <a:normAutofit lnSpcReduction="10000"/>
          </a:bodyPr>
          <a:lstStyle/>
          <a:p>
            <a:pPr lvl="0"/>
            <a:r>
              <a:rPr lang="en-US" dirty="0"/>
              <a:t>Conflict</a:t>
            </a:r>
          </a:p>
          <a:p>
            <a:pPr lvl="1"/>
            <a:r>
              <a:rPr lang="en-US" dirty="0"/>
              <a:t>Obstacles (objects)</a:t>
            </a:r>
          </a:p>
          <a:p>
            <a:pPr lvl="2"/>
            <a:r>
              <a:rPr lang="en-US" dirty="0"/>
              <a:t>physical: humans, water, buildings, or heavy obstacles.</a:t>
            </a:r>
          </a:p>
          <a:p>
            <a:pPr lvl="0"/>
            <a:r>
              <a:rPr lang="en-US" dirty="0"/>
              <a:t>Resources (Scarcity)</a:t>
            </a:r>
          </a:p>
          <a:p>
            <a:pPr lvl="1"/>
            <a:r>
              <a:rPr lang="en-US" dirty="0"/>
              <a:t>Lives (3)</a:t>
            </a:r>
          </a:p>
          <a:p>
            <a:pPr lvl="1"/>
            <a:r>
              <a:rPr lang="en-US" dirty="0"/>
              <a:t>Health</a:t>
            </a:r>
          </a:p>
          <a:p>
            <a:pPr lvl="1"/>
            <a:r>
              <a:rPr lang="en-US" dirty="0"/>
              <a:t>Armor</a:t>
            </a:r>
          </a:p>
          <a:p>
            <a:pPr lvl="1"/>
            <a:r>
              <a:rPr lang="en-US" dirty="0"/>
              <a:t>Food</a:t>
            </a:r>
          </a:p>
          <a:p>
            <a:endParaRPr lang="en-US" dirty="0"/>
          </a:p>
        </p:txBody>
      </p:sp>
      <p:sp>
        <p:nvSpPr>
          <p:cNvPr id="4" name="Content Placeholder 3">
            <a:extLst>
              <a:ext uri="{FF2B5EF4-FFF2-40B4-BE49-F238E27FC236}">
                <a16:creationId xmlns:a16="http://schemas.microsoft.com/office/drawing/2014/main" id="{DF334EFF-DE61-9D42-97FF-D16D4BDA3CB5}"/>
              </a:ext>
            </a:extLst>
          </p:cNvPr>
          <p:cNvSpPr>
            <a:spLocks noGrp="1"/>
          </p:cNvSpPr>
          <p:nvPr>
            <p:ph sz="half" idx="2"/>
          </p:nvPr>
        </p:nvSpPr>
        <p:spPr/>
        <p:txBody>
          <a:bodyPr>
            <a:normAutofit lnSpcReduction="10000"/>
          </a:bodyPr>
          <a:lstStyle/>
          <a:p>
            <a:r>
              <a:rPr lang="en-US" dirty="0"/>
              <a:t>Boundaries</a:t>
            </a:r>
          </a:p>
          <a:p>
            <a:pPr lvl="1"/>
            <a:r>
              <a:rPr lang="en-US" dirty="0"/>
              <a:t>Physical: edges of the map, obstacles in the map</a:t>
            </a:r>
          </a:p>
          <a:p>
            <a:pPr lvl="0"/>
            <a:r>
              <a:rPr lang="en-US" dirty="0"/>
              <a:t>Outcome</a:t>
            </a:r>
          </a:p>
          <a:p>
            <a:pPr lvl="1"/>
            <a:r>
              <a:rPr lang="en-US" dirty="0"/>
              <a:t>The player would win the game for surviving the entire game and will be able to play after the game has finished (open-world games)</a:t>
            </a:r>
          </a:p>
        </p:txBody>
      </p:sp>
    </p:spTree>
    <p:extLst>
      <p:ext uri="{BB962C8B-B14F-4D97-AF65-F5344CB8AC3E}">
        <p14:creationId xmlns:p14="http://schemas.microsoft.com/office/powerpoint/2010/main" val="15945303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64" name="Rectangle 63">
            <a:extLst>
              <a:ext uri="{FF2B5EF4-FFF2-40B4-BE49-F238E27FC236}">
                <a16:creationId xmlns:a16="http://schemas.microsoft.com/office/drawing/2014/main" id="{7C98A213-5994-475E-B327-DC6EC27FBA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776832-C58E-9547-B755-714E636108A7}"/>
              </a:ext>
            </a:extLst>
          </p:cNvPr>
          <p:cNvSpPr>
            <a:spLocks noGrp="1"/>
          </p:cNvSpPr>
          <p:nvPr>
            <p:ph type="title"/>
          </p:nvPr>
        </p:nvSpPr>
        <p:spPr>
          <a:xfrm>
            <a:off x="638881" y="670218"/>
            <a:ext cx="10909640" cy="1065836"/>
          </a:xfrm>
        </p:spPr>
        <p:txBody>
          <a:bodyPr vert="horz" lIns="91440" tIns="45720" rIns="91440" bIns="45720" rtlCol="0" anchor="ctr">
            <a:normAutofit/>
          </a:bodyPr>
          <a:lstStyle/>
          <a:p>
            <a:pPr algn="ctr"/>
            <a:r>
              <a:rPr lang="en-US" sz="6000"/>
              <a:t>Prototype (Suburb Scene)</a:t>
            </a:r>
          </a:p>
        </p:txBody>
      </p:sp>
      <p:sp>
        <p:nvSpPr>
          <p:cNvPr id="66" name="Rectangle 6">
            <a:extLst>
              <a:ext uri="{FF2B5EF4-FFF2-40B4-BE49-F238E27FC236}">
                <a16:creationId xmlns:a16="http://schemas.microsoft.com/office/drawing/2014/main" id="{147C7031-1E3A-4EF7-A823-89F74BA673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0000" y="1776977"/>
            <a:ext cx="4572000" cy="27432"/>
          </a:xfrm>
          <a:custGeom>
            <a:avLst/>
            <a:gdLst>
              <a:gd name="connsiteX0" fmla="*/ 0 w 4572000"/>
              <a:gd name="connsiteY0" fmla="*/ 0 h 27432"/>
              <a:gd name="connsiteX1" fmla="*/ 607423 w 4572000"/>
              <a:gd name="connsiteY1" fmla="*/ 0 h 27432"/>
              <a:gd name="connsiteX2" fmla="*/ 1123406 w 4572000"/>
              <a:gd name="connsiteY2" fmla="*/ 0 h 27432"/>
              <a:gd name="connsiteX3" fmla="*/ 1685109 w 4572000"/>
              <a:gd name="connsiteY3" fmla="*/ 0 h 27432"/>
              <a:gd name="connsiteX4" fmla="*/ 2383971 w 4572000"/>
              <a:gd name="connsiteY4" fmla="*/ 0 h 27432"/>
              <a:gd name="connsiteX5" fmla="*/ 2991394 w 4572000"/>
              <a:gd name="connsiteY5" fmla="*/ 0 h 27432"/>
              <a:gd name="connsiteX6" fmla="*/ 3553097 w 4572000"/>
              <a:gd name="connsiteY6" fmla="*/ 0 h 27432"/>
              <a:gd name="connsiteX7" fmla="*/ 4572000 w 4572000"/>
              <a:gd name="connsiteY7" fmla="*/ 0 h 27432"/>
              <a:gd name="connsiteX8" fmla="*/ 4572000 w 4572000"/>
              <a:gd name="connsiteY8" fmla="*/ 27432 h 27432"/>
              <a:gd name="connsiteX9" fmla="*/ 3918857 w 4572000"/>
              <a:gd name="connsiteY9" fmla="*/ 27432 h 27432"/>
              <a:gd name="connsiteX10" fmla="*/ 3357154 w 4572000"/>
              <a:gd name="connsiteY10" fmla="*/ 27432 h 27432"/>
              <a:gd name="connsiteX11" fmla="*/ 2612571 w 4572000"/>
              <a:gd name="connsiteY11" fmla="*/ 27432 h 27432"/>
              <a:gd name="connsiteX12" fmla="*/ 2005149 w 4572000"/>
              <a:gd name="connsiteY12" fmla="*/ 27432 h 27432"/>
              <a:gd name="connsiteX13" fmla="*/ 1489166 w 4572000"/>
              <a:gd name="connsiteY13" fmla="*/ 27432 h 27432"/>
              <a:gd name="connsiteX14" fmla="*/ 790303 w 4572000"/>
              <a:gd name="connsiteY14" fmla="*/ 27432 h 27432"/>
              <a:gd name="connsiteX15" fmla="*/ 0 w 4572000"/>
              <a:gd name="connsiteY15" fmla="*/ 27432 h 27432"/>
              <a:gd name="connsiteX16" fmla="*/ 0 w 457200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27432" fill="none" extrusionOk="0">
                <a:moveTo>
                  <a:pt x="0" y="0"/>
                </a:moveTo>
                <a:cubicBezTo>
                  <a:pt x="150397" y="-23421"/>
                  <a:pt x="474161" y="9174"/>
                  <a:pt x="607423" y="0"/>
                </a:cubicBezTo>
                <a:cubicBezTo>
                  <a:pt x="740685" y="-9174"/>
                  <a:pt x="868821" y="-4258"/>
                  <a:pt x="1123406" y="0"/>
                </a:cubicBezTo>
                <a:cubicBezTo>
                  <a:pt x="1377991" y="4258"/>
                  <a:pt x="1567664" y="-12410"/>
                  <a:pt x="1685109" y="0"/>
                </a:cubicBezTo>
                <a:cubicBezTo>
                  <a:pt x="1802554" y="12410"/>
                  <a:pt x="2193086" y="-14353"/>
                  <a:pt x="2383971" y="0"/>
                </a:cubicBezTo>
                <a:cubicBezTo>
                  <a:pt x="2574856" y="14353"/>
                  <a:pt x="2697477" y="-26142"/>
                  <a:pt x="2991394" y="0"/>
                </a:cubicBezTo>
                <a:cubicBezTo>
                  <a:pt x="3285311" y="26142"/>
                  <a:pt x="3423667" y="26544"/>
                  <a:pt x="3553097" y="0"/>
                </a:cubicBezTo>
                <a:cubicBezTo>
                  <a:pt x="3682527" y="-26544"/>
                  <a:pt x="4344147" y="50350"/>
                  <a:pt x="4572000" y="0"/>
                </a:cubicBezTo>
                <a:cubicBezTo>
                  <a:pt x="4571027" y="8304"/>
                  <a:pt x="4571522" y="21512"/>
                  <a:pt x="4572000" y="27432"/>
                </a:cubicBezTo>
                <a:cubicBezTo>
                  <a:pt x="4438349" y="5490"/>
                  <a:pt x="4090129" y="31231"/>
                  <a:pt x="3918857" y="27432"/>
                </a:cubicBezTo>
                <a:cubicBezTo>
                  <a:pt x="3747585" y="23633"/>
                  <a:pt x="3498826" y="6883"/>
                  <a:pt x="3357154" y="27432"/>
                </a:cubicBezTo>
                <a:cubicBezTo>
                  <a:pt x="3215482" y="47981"/>
                  <a:pt x="2784289" y="56849"/>
                  <a:pt x="2612571" y="27432"/>
                </a:cubicBezTo>
                <a:cubicBezTo>
                  <a:pt x="2440853" y="-1985"/>
                  <a:pt x="2261292" y="25951"/>
                  <a:pt x="2005149" y="27432"/>
                </a:cubicBezTo>
                <a:cubicBezTo>
                  <a:pt x="1749006" y="28913"/>
                  <a:pt x="1700078" y="34342"/>
                  <a:pt x="1489166" y="27432"/>
                </a:cubicBezTo>
                <a:cubicBezTo>
                  <a:pt x="1278254" y="20522"/>
                  <a:pt x="1077188" y="56916"/>
                  <a:pt x="790303" y="27432"/>
                </a:cubicBezTo>
                <a:cubicBezTo>
                  <a:pt x="503418" y="-2052"/>
                  <a:pt x="359168" y="57044"/>
                  <a:pt x="0" y="27432"/>
                </a:cubicBezTo>
                <a:cubicBezTo>
                  <a:pt x="-1048" y="14992"/>
                  <a:pt x="-1120" y="7447"/>
                  <a:pt x="0" y="0"/>
                </a:cubicBezTo>
                <a:close/>
              </a:path>
              <a:path w="4572000" h="27432" stroke="0" extrusionOk="0">
                <a:moveTo>
                  <a:pt x="0" y="0"/>
                </a:moveTo>
                <a:cubicBezTo>
                  <a:pt x="155698" y="6780"/>
                  <a:pt x="465972" y="13197"/>
                  <a:pt x="607423" y="0"/>
                </a:cubicBezTo>
                <a:cubicBezTo>
                  <a:pt x="748874" y="-13197"/>
                  <a:pt x="1014133" y="22994"/>
                  <a:pt x="1123406" y="0"/>
                </a:cubicBezTo>
                <a:cubicBezTo>
                  <a:pt x="1232679" y="-22994"/>
                  <a:pt x="1639431" y="-2997"/>
                  <a:pt x="1867989" y="0"/>
                </a:cubicBezTo>
                <a:cubicBezTo>
                  <a:pt x="2096547" y="2997"/>
                  <a:pt x="2265668" y="29557"/>
                  <a:pt x="2475411" y="0"/>
                </a:cubicBezTo>
                <a:cubicBezTo>
                  <a:pt x="2685154" y="-29557"/>
                  <a:pt x="2951491" y="73"/>
                  <a:pt x="3082834" y="0"/>
                </a:cubicBezTo>
                <a:cubicBezTo>
                  <a:pt x="3214177" y="-73"/>
                  <a:pt x="3641000" y="-33478"/>
                  <a:pt x="3827417" y="0"/>
                </a:cubicBezTo>
                <a:cubicBezTo>
                  <a:pt x="4013834" y="33478"/>
                  <a:pt x="4345917" y="14255"/>
                  <a:pt x="4572000" y="0"/>
                </a:cubicBezTo>
                <a:cubicBezTo>
                  <a:pt x="4572485" y="9333"/>
                  <a:pt x="4573278" y="19699"/>
                  <a:pt x="4572000" y="27432"/>
                </a:cubicBezTo>
                <a:cubicBezTo>
                  <a:pt x="4318030" y="43025"/>
                  <a:pt x="4161104" y="34314"/>
                  <a:pt x="4010297" y="27432"/>
                </a:cubicBezTo>
                <a:cubicBezTo>
                  <a:pt x="3859490" y="20550"/>
                  <a:pt x="3592529" y="6613"/>
                  <a:pt x="3357154" y="27432"/>
                </a:cubicBezTo>
                <a:cubicBezTo>
                  <a:pt x="3121779" y="48251"/>
                  <a:pt x="2884285" y="3780"/>
                  <a:pt x="2704011" y="27432"/>
                </a:cubicBezTo>
                <a:cubicBezTo>
                  <a:pt x="2523737" y="51084"/>
                  <a:pt x="2295944" y="32081"/>
                  <a:pt x="2096589" y="27432"/>
                </a:cubicBezTo>
                <a:cubicBezTo>
                  <a:pt x="1897234" y="22783"/>
                  <a:pt x="1623782" y="52518"/>
                  <a:pt x="1352006" y="27432"/>
                </a:cubicBezTo>
                <a:cubicBezTo>
                  <a:pt x="1080230" y="2346"/>
                  <a:pt x="869959" y="12864"/>
                  <a:pt x="607423" y="27432"/>
                </a:cubicBezTo>
                <a:cubicBezTo>
                  <a:pt x="344887" y="42000"/>
                  <a:pt x="188100" y="40051"/>
                  <a:pt x="0" y="27432"/>
                </a:cubicBezTo>
                <a:cubicBezTo>
                  <a:pt x="211" y="18145"/>
                  <a:pt x="120" y="6480"/>
                  <a:pt x="0" y="0"/>
                </a:cubicBezTo>
                <a:close/>
              </a:path>
            </a:pathLst>
          </a:custGeom>
          <a:solidFill>
            <a:srgbClr val="C1998B"/>
          </a:solidFill>
          <a:ln w="38100" cap="rnd">
            <a:solidFill>
              <a:srgbClr val="C1998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IMG_4497_6D8KOH.mp4" descr="IMG_4497_6D8KOH.mp4">
            <a:hlinkClick r:id="" action="ppaction://media"/>
            <a:extLst>
              <a:ext uri="{FF2B5EF4-FFF2-40B4-BE49-F238E27FC236}">
                <a16:creationId xmlns:a16="http://schemas.microsoft.com/office/drawing/2014/main" id="{BD964847-147D-A54E-9D46-45775547980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2608" y="2619784"/>
            <a:ext cx="3027371" cy="4082768"/>
          </a:xfrm>
          <a:prstGeom prst="rect">
            <a:avLst/>
          </a:prstGeom>
        </p:spPr>
      </p:pic>
      <p:pic>
        <p:nvPicPr>
          <p:cNvPr id="14" name="Picture 13" descr="A close up of a sign&#10;&#10;Description automatically generated">
            <a:extLst>
              <a:ext uri="{FF2B5EF4-FFF2-40B4-BE49-F238E27FC236}">
                <a16:creationId xmlns:a16="http://schemas.microsoft.com/office/drawing/2014/main" id="{CF950E6F-DE93-CD47-973C-C1C896294320}"/>
              </a:ext>
            </a:extLst>
          </p:cNvPr>
          <p:cNvPicPr>
            <a:picLocks noChangeAspect="1"/>
          </p:cNvPicPr>
          <p:nvPr/>
        </p:nvPicPr>
        <p:blipFill>
          <a:blip r:embed="rId5"/>
          <a:stretch>
            <a:fillRect/>
          </a:stretch>
        </p:blipFill>
        <p:spPr>
          <a:xfrm>
            <a:off x="3851501" y="2646055"/>
            <a:ext cx="3758184" cy="4030224"/>
          </a:xfrm>
          <a:prstGeom prst="rect">
            <a:avLst/>
          </a:prstGeom>
        </p:spPr>
      </p:pic>
      <p:pic>
        <p:nvPicPr>
          <p:cNvPr id="10" name="Picture 9" descr="A picture containing indoor, person, table, cutting&#10;&#10;Description automatically generated">
            <a:extLst>
              <a:ext uri="{FF2B5EF4-FFF2-40B4-BE49-F238E27FC236}">
                <a16:creationId xmlns:a16="http://schemas.microsoft.com/office/drawing/2014/main" id="{C8BC02D7-685B-C845-8735-C1CB617FBAA7}"/>
              </a:ext>
            </a:extLst>
          </p:cNvPr>
          <p:cNvPicPr>
            <a:picLocks noChangeAspect="1"/>
          </p:cNvPicPr>
          <p:nvPr/>
        </p:nvPicPr>
        <p:blipFill>
          <a:blip r:embed="rId6"/>
          <a:stretch>
            <a:fillRect/>
          </a:stretch>
        </p:blipFill>
        <p:spPr>
          <a:xfrm>
            <a:off x="8141208" y="3251849"/>
            <a:ext cx="3758184" cy="2818638"/>
          </a:xfrm>
          <a:prstGeom prst="rect">
            <a:avLst/>
          </a:prstGeom>
        </p:spPr>
      </p:pic>
      <p:sp>
        <p:nvSpPr>
          <p:cNvPr id="21" name="TextBox 20">
            <a:extLst>
              <a:ext uri="{FF2B5EF4-FFF2-40B4-BE49-F238E27FC236}">
                <a16:creationId xmlns:a16="http://schemas.microsoft.com/office/drawing/2014/main" id="{02666126-1A76-8B41-AB18-B13FDA2B8F76}"/>
              </a:ext>
            </a:extLst>
          </p:cNvPr>
          <p:cNvSpPr txBox="1"/>
          <p:nvPr/>
        </p:nvSpPr>
        <p:spPr>
          <a:xfrm rot="19829906">
            <a:off x="8534847" y="4430335"/>
            <a:ext cx="1123750" cy="461665"/>
          </a:xfrm>
          <a:prstGeom prst="rect">
            <a:avLst/>
          </a:prstGeom>
          <a:noFill/>
        </p:spPr>
        <p:txBody>
          <a:bodyPr wrap="square" rtlCol="0">
            <a:spAutoFit/>
          </a:bodyPr>
          <a:lstStyle/>
          <a:p>
            <a:pPr>
              <a:spcAft>
                <a:spcPts val="600"/>
              </a:spcAft>
            </a:pPr>
            <a:r>
              <a:rPr lang="en-US" sz="2400" b="1" u="sng" dirty="0"/>
              <a:t>park</a:t>
            </a:r>
          </a:p>
        </p:txBody>
      </p:sp>
    </p:spTree>
    <p:extLst>
      <p:ext uri="{BB962C8B-B14F-4D97-AF65-F5344CB8AC3E}">
        <p14:creationId xmlns:p14="http://schemas.microsoft.com/office/powerpoint/2010/main" val="2647006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65"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5" name="Rectangle 14">
            <a:extLst>
              <a:ext uri="{FF2B5EF4-FFF2-40B4-BE49-F238E27FC236}">
                <a16:creationId xmlns:a16="http://schemas.microsoft.com/office/drawing/2014/main" id="{F0087D53-9295-4463-AAE4-D5C626046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933068-EE9F-9C4E-8558-421D847A8A2E}"/>
              </a:ext>
            </a:extLst>
          </p:cNvPr>
          <p:cNvSpPr>
            <a:spLocks noGrp="1"/>
          </p:cNvSpPr>
          <p:nvPr>
            <p:ph type="title"/>
          </p:nvPr>
        </p:nvSpPr>
        <p:spPr>
          <a:xfrm>
            <a:off x="638881" y="4501453"/>
            <a:ext cx="10909640" cy="1065836"/>
          </a:xfrm>
        </p:spPr>
        <p:txBody>
          <a:bodyPr vert="horz" lIns="91440" tIns="45720" rIns="91440" bIns="45720" rtlCol="0" anchor="ctr">
            <a:normAutofit/>
          </a:bodyPr>
          <a:lstStyle/>
          <a:p>
            <a:pPr algn="ctr"/>
            <a:r>
              <a:rPr lang="en-US" sz="6000" dirty="0"/>
              <a:t>Prototype (Forest Scene)</a:t>
            </a:r>
          </a:p>
        </p:txBody>
      </p:sp>
      <p:pic>
        <p:nvPicPr>
          <p:cNvPr id="7" name="Picture 6" descr="A picture containing table, sitting, piece, box&#10;&#10;Description automatically generated">
            <a:extLst>
              <a:ext uri="{FF2B5EF4-FFF2-40B4-BE49-F238E27FC236}">
                <a16:creationId xmlns:a16="http://schemas.microsoft.com/office/drawing/2014/main" id="{300E79E5-E541-664A-AFEB-FF789EB36818}"/>
              </a:ext>
            </a:extLst>
          </p:cNvPr>
          <p:cNvPicPr>
            <a:picLocks noChangeAspect="1"/>
          </p:cNvPicPr>
          <p:nvPr/>
        </p:nvPicPr>
        <p:blipFill>
          <a:blip r:embed="rId2"/>
          <a:stretch>
            <a:fillRect/>
          </a:stretch>
        </p:blipFill>
        <p:spPr>
          <a:xfrm>
            <a:off x="530352" y="320040"/>
            <a:ext cx="5193792" cy="3895344"/>
          </a:xfrm>
          <a:prstGeom prst="rect">
            <a:avLst/>
          </a:prstGeom>
        </p:spPr>
      </p:pic>
      <p:pic>
        <p:nvPicPr>
          <p:cNvPr id="5" name="Picture 4" descr="A picture containing indoor, front, table, sitting&#10;&#10;Description automatically generated">
            <a:extLst>
              <a:ext uri="{FF2B5EF4-FFF2-40B4-BE49-F238E27FC236}">
                <a16:creationId xmlns:a16="http://schemas.microsoft.com/office/drawing/2014/main" id="{69B36D70-40E4-7342-88B2-1B16CE6112ED}"/>
              </a:ext>
            </a:extLst>
          </p:cNvPr>
          <p:cNvPicPr>
            <a:picLocks noChangeAspect="1"/>
          </p:cNvPicPr>
          <p:nvPr/>
        </p:nvPicPr>
        <p:blipFill>
          <a:blip r:embed="rId3"/>
          <a:stretch>
            <a:fillRect/>
          </a:stretch>
        </p:blipFill>
        <p:spPr>
          <a:xfrm>
            <a:off x="6464808" y="320040"/>
            <a:ext cx="5193792" cy="3895344"/>
          </a:xfrm>
          <a:prstGeom prst="rect">
            <a:avLst/>
          </a:prstGeom>
        </p:spPr>
      </p:pic>
      <p:sp>
        <p:nvSpPr>
          <p:cNvPr id="17" name="Rectangle 6">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5594358"/>
            <a:ext cx="3291840" cy="27432"/>
          </a:xfrm>
          <a:custGeom>
            <a:avLst/>
            <a:gdLst>
              <a:gd name="connsiteX0" fmla="*/ 0 w 3291840"/>
              <a:gd name="connsiteY0" fmla="*/ 0 h 27432"/>
              <a:gd name="connsiteX1" fmla="*/ 625450 w 3291840"/>
              <a:gd name="connsiteY1" fmla="*/ 0 h 27432"/>
              <a:gd name="connsiteX2" fmla="*/ 1283818 w 3291840"/>
              <a:gd name="connsiteY2" fmla="*/ 0 h 27432"/>
              <a:gd name="connsiteX3" fmla="*/ 1975104 w 3291840"/>
              <a:gd name="connsiteY3" fmla="*/ 0 h 27432"/>
              <a:gd name="connsiteX4" fmla="*/ 2666390 w 3291840"/>
              <a:gd name="connsiteY4" fmla="*/ 0 h 27432"/>
              <a:gd name="connsiteX5" fmla="*/ 3291840 w 3291840"/>
              <a:gd name="connsiteY5" fmla="*/ 0 h 27432"/>
              <a:gd name="connsiteX6" fmla="*/ 3291840 w 3291840"/>
              <a:gd name="connsiteY6" fmla="*/ 27432 h 27432"/>
              <a:gd name="connsiteX7" fmla="*/ 2567635 w 3291840"/>
              <a:gd name="connsiteY7" fmla="*/ 27432 h 27432"/>
              <a:gd name="connsiteX8" fmla="*/ 1843430 w 3291840"/>
              <a:gd name="connsiteY8" fmla="*/ 27432 h 27432"/>
              <a:gd name="connsiteX9" fmla="*/ 1185062 w 3291840"/>
              <a:gd name="connsiteY9" fmla="*/ 27432 h 27432"/>
              <a:gd name="connsiteX10" fmla="*/ 0 w 3291840"/>
              <a:gd name="connsiteY10" fmla="*/ 27432 h 27432"/>
              <a:gd name="connsiteX11" fmla="*/ 0 w 329184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27432"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0674" y="7395"/>
                  <a:pt x="3291885" y="21864"/>
                  <a:pt x="3291840" y="27432"/>
                </a:cubicBezTo>
                <a:cubicBezTo>
                  <a:pt x="3043276" y="47012"/>
                  <a:pt x="2921041" y="-3764"/>
                  <a:pt x="2567635" y="27432"/>
                </a:cubicBezTo>
                <a:cubicBezTo>
                  <a:pt x="2214230" y="58628"/>
                  <a:pt x="2189623" y="-3875"/>
                  <a:pt x="1843430" y="27432"/>
                </a:cubicBezTo>
                <a:cubicBezTo>
                  <a:pt x="1497237" y="58739"/>
                  <a:pt x="1492584" y="38324"/>
                  <a:pt x="1185062" y="27432"/>
                </a:cubicBezTo>
                <a:cubicBezTo>
                  <a:pt x="877540" y="16540"/>
                  <a:pt x="313238" y="55587"/>
                  <a:pt x="0" y="27432"/>
                </a:cubicBezTo>
                <a:cubicBezTo>
                  <a:pt x="-503" y="20663"/>
                  <a:pt x="1168" y="5855"/>
                  <a:pt x="0" y="0"/>
                </a:cubicBezTo>
                <a:close/>
              </a:path>
              <a:path w="3291840" h="27432"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2033" y="12649"/>
                  <a:pt x="3290852" y="17989"/>
                  <a:pt x="3291840" y="27432"/>
                </a:cubicBezTo>
                <a:cubicBezTo>
                  <a:pt x="3120474" y="24858"/>
                  <a:pt x="2816568" y="13777"/>
                  <a:pt x="2633472" y="27432"/>
                </a:cubicBezTo>
                <a:cubicBezTo>
                  <a:pt x="2450376" y="41087"/>
                  <a:pt x="2160769" y="46494"/>
                  <a:pt x="1909267" y="27432"/>
                </a:cubicBezTo>
                <a:cubicBezTo>
                  <a:pt x="1657765" y="8370"/>
                  <a:pt x="1623992" y="18792"/>
                  <a:pt x="1349654" y="27432"/>
                </a:cubicBezTo>
                <a:cubicBezTo>
                  <a:pt x="1075316" y="36072"/>
                  <a:pt x="833426" y="43325"/>
                  <a:pt x="691286" y="27432"/>
                </a:cubicBezTo>
                <a:cubicBezTo>
                  <a:pt x="549146" y="11539"/>
                  <a:pt x="342011" y="33345"/>
                  <a:pt x="0" y="27432"/>
                </a:cubicBezTo>
                <a:cubicBezTo>
                  <a:pt x="1300" y="19678"/>
                  <a:pt x="-86" y="12044"/>
                  <a:pt x="0" y="0"/>
                </a:cubicBezTo>
                <a:close/>
              </a:path>
            </a:pathLst>
          </a:custGeom>
          <a:solidFill>
            <a:srgbClr val="C1998B"/>
          </a:solidFill>
          <a:ln w="38100" cap="rnd">
            <a:solidFill>
              <a:srgbClr val="C1998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89CFC5D-D434-3E4C-BA3C-4A6C932F3E71}"/>
              </a:ext>
            </a:extLst>
          </p:cNvPr>
          <p:cNvSpPr txBox="1"/>
          <p:nvPr/>
        </p:nvSpPr>
        <p:spPr>
          <a:xfrm>
            <a:off x="1130536" y="1665951"/>
            <a:ext cx="1355490" cy="584775"/>
          </a:xfrm>
          <a:prstGeom prst="rect">
            <a:avLst/>
          </a:prstGeom>
          <a:noFill/>
        </p:spPr>
        <p:txBody>
          <a:bodyPr wrap="square" rtlCol="0">
            <a:spAutoFit/>
          </a:bodyPr>
          <a:lstStyle/>
          <a:p>
            <a:r>
              <a:rPr lang="en-US" sz="3200" b="1" u="sng" dirty="0" err="1"/>
              <a:t>Treees</a:t>
            </a:r>
            <a:endParaRPr lang="en-US" sz="3200" b="1" u="sng" dirty="0"/>
          </a:p>
        </p:txBody>
      </p:sp>
    </p:spTree>
    <p:extLst>
      <p:ext uri="{BB962C8B-B14F-4D97-AF65-F5344CB8AC3E}">
        <p14:creationId xmlns:p14="http://schemas.microsoft.com/office/powerpoint/2010/main" val="116120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500842-7264-624E-85AE-51859614F5B7}"/>
              </a:ext>
            </a:extLst>
          </p:cNvPr>
          <p:cNvSpPr/>
          <p:nvPr/>
        </p:nvSpPr>
        <p:spPr>
          <a:xfrm>
            <a:off x="638881" y="759978"/>
            <a:ext cx="10909640" cy="1065836"/>
          </a:xfrm>
          <a:prstGeom prst="rect">
            <a:avLst/>
          </a:prstGeom>
        </p:spPr>
        <p:txBody>
          <a:bodyPr vert="horz" lIns="91440" tIns="45720" rIns="91440" bIns="45720" rtlCol="0" anchor="ctr">
            <a:normAutofit/>
          </a:bodyPr>
          <a:lstStyle/>
          <a:p>
            <a:pPr algn="ctr">
              <a:spcBef>
                <a:spcPct val="0"/>
              </a:spcBef>
              <a:spcAft>
                <a:spcPts val="600"/>
              </a:spcAft>
            </a:pPr>
            <a:r>
              <a:rPr lang="en-US" sz="6000" dirty="0">
                <a:latin typeface="+mj-lt"/>
                <a:ea typeface="+mj-ea"/>
                <a:cs typeface="+mj-cs"/>
              </a:rPr>
              <a:t>Prototype (City Scene)</a:t>
            </a:r>
          </a:p>
        </p:txBody>
      </p:sp>
      <p:sp>
        <p:nvSpPr>
          <p:cNvPr id="23" name="Rectangle 6">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27432"/>
          </a:xfrm>
          <a:custGeom>
            <a:avLst/>
            <a:gdLst>
              <a:gd name="connsiteX0" fmla="*/ 0 w 3291840"/>
              <a:gd name="connsiteY0" fmla="*/ 0 h 27432"/>
              <a:gd name="connsiteX1" fmla="*/ 625450 w 3291840"/>
              <a:gd name="connsiteY1" fmla="*/ 0 h 27432"/>
              <a:gd name="connsiteX2" fmla="*/ 1283818 w 3291840"/>
              <a:gd name="connsiteY2" fmla="*/ 0 h 27432"/>
              <a:gd name="connsiteX3" fmla="*/ 1975104 w 3291840"/>
              <a:gd name="connsiteY3" fmla="*/ 0 h 27432"/>
              <a:gd name="connsiteX4" fmla="*/ 2666390 w 3291840"/>
              <a:gd name="connsiteY4" fmla="*/ 0 h 27432"/>
              <a:gd name="connsiteX5" fmla="*/ 3291840 w 3291840"/>
              <a:gd name="connsiteY5" fmla="*/ 0 h 27432"/>
              <a:gd name="connsiteX6" fmla="*/ 3291840 w 3291840"/>
              <a:gd name="connsiteY6" fmla="*/ 27432 h 27432"/>
              <a:gd name="connsiteX7" fmla="*/ 2567635 w 3291840"/>
              <a:gd name="connsiteY7" fmla="*/ 27432 h 27432"/>
              <a:gd name="connsiteX8" fmla="*/ 1843430 w 3291840"/>
              <a:gd name="connsiteY8" fmla="*/ 27432 h 27432"/>
              <a:gd name="connsiteX9" fmla="*/ 1185062 w 3291840"/>
              <a:gd name="connsiteY9" fmla="*/ 27432 h 27432"/>
              <a:gd name="connsiteX10" fmla="*/ 0 w 3291840"/>
              <a:gd name="connsiteY10" fmla="*/ 27432 h 27432"/>
              <a:gd name="connsiteX11" fmla="*/ 0 w 329184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27432"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0674" y="7395"/>
                  <a:pt x="3291885" y="21864"/>
                  <a:pt x="3291840" y="27432"/>
                </a:cubicBezTo>
                <a:cubicBezTo>
                  <a:pt x="3043276" y="47012"/>
                  <a:pt x="2921041" y="-3764"/>
                  <a:pt x="2567635" y="27432"/>
                </a:cubicBezTo>
                <a:cubicBezTo>
                  <a:pt x="2214230" y="58628"/>
                  <a:pt x="2189623" y="-3875"/>
                  <a:pt x="1843430" y="27432"/>
                </a:cubicBezTo>
                <a:cubicBezTo>
                  <a:pt x="1497237" y="58739"/>
                  <a:pt x="1492584" y="38324"/>
                  <a:pt x="1185062" y="27432"/>
                </a:cubicBezTo>
                <a:cubicBezTo>
                  <a:pt x="877540" y="16540"/>
                  <a:pt x="313238" y="55587"/>
                  <a:pt x="0" y="27432"/>
                </a:cubicBezTo>
                <a:cubicBezTo>
                  <a:pt x="-503" y="20663"/>
                  <a:pt x="1168" y="5855"/>
                  <a:pt x="0" y="0"/>
                </a:cubicBezTo>
                <a:close/>
              </a:path>
              <a:path w="3291840" h="27432"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2033" y="12649"/>
                  <a:pt x="3290852" y="17989"/>
                  <a:pt x="3291840" y="27432"/>
                </a:cubicBezTo>
                <a:cubicBezTo>
                  <a:pt x="3120474" y="24858"/>
                  <a:pt x="2816568" y="13777"/>
                  <a:pt x="2633472" y="27432"/>
                </a:cubicBezTo>
                <a:cubicBezTo>
                  <a:pt x="2450376" y="41087"/>
                  <a:pt x="2160769" y="46494"/>
                  <a:pt x="1909267" y="27432"/>
                </a:cubicBezTo>
                <a:cubicBezTo>
                  <a:pt x="1657765" y="8370"/>
                  <a:pt x="1623992" y="18792"/>
                  <a:pt x="1349654" y="27432"/>
                </a:cubicBezTo>
                <a:cubicBezTo>
                  <a:pt x="1075316" y="36072"/>
                  <a:pt x="833426" y="43325"/>
                  <a:pt x="691286" y="27432"/>
                </a:cubicBezTo>
                <a:cubicBezTo>
                  <a:pt x="549146" y="11539"/>
                  <a:pt x="342011" y="33345"/>
                  <a:pt x="0" y="27432"/>
                </a:cubicBezTo>
                <a:cubicBezTo>
                  <a:pt x="1300" y="19678"/>
                  <a:pt x="-86" y="12044"/>
                  <a:pt x="0" y="0"/>
                </a:cubicBezTo>
                <a:close/>
              </a:path>
            </a:pathLst>
          </a:custGeom>
          <a:solidFill>
            <a:srgbClr val="C1998B"/>
          </a:solidFill>
          <a:ln w="38100" cap="rnd">
            <a:solidFill>
              <a:srgbClr val="C1998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G_4499_dBIIqc.mp4" descr="IMG_4499_dBIIqc.mp4">
            <a:hlinkClick r:id="" action="ppaction://media"/>
            <a:extLst>
              <a:ext uri="{FF2B5EF4-FFF2-40B4-BE49-F238E27FC236}">
                <a16:creationId xmlns:a16="http://schemas.microsoft.com/office/drawing/2014/main" id="{65FB2419-87E3-CE4A-AA3B-DAA4D4585B7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3400" y="1290717"/>
            <a:ext cx="2951574" cy="5247243"/>
          </a:xfrm>
          <a:prstGeom prst="rect">
            <a:avLst/>
          </a:prstGeom>
        </p:spPr>
      </p:pic>
      <p:pic>
        <p:nvPicPr>
          <p:cNvPr id="5" name="Picture 4">
            <a:extLst>
              <a:ext uri="{FF2B5EF4-FFF2-40B4-BE49-F238E27FC236}">
                <a16:creationId xmlns:a16="http://schemas.microsoft.com/office/drawing/2014/main" id="{8954FE6A-B10C-A14D-8943-F761BD961721}"/>
              </a:ext>
            </a:extLst>
          </p:cNvPr>
          <p:cNvPicPr>
            <a:picLocks noChangeAspect="1"/>
          </p:cNvPicPr>
          <p:nvPr/>
        </p:nvPicPr>
        <p:blipFill>
          <a:blip r:embed="rId5"/>
          <a:stretch>
            <a:fillRect/>
          </a:stretch>
        </p:blipFill>
        <p:spPr>
          <a:xfrm>
            <a:off x="5386589" y="2366010"/>
            <a:ext cx="5562600" cy="4171950"/>
          </a:xfrm>
          <a:prstGeom prst="rect">
            <a:avLst/>
          </a:prstGeom>
        </p:spPr>
      </p:pic>
      <p:sp>
        <p:nvSpPr>
          <p:cNvPr id="7" name="TextBox 6">
            <a:extLst>
              <a:ext uri="{FF2B5EF4-FFF2-40B4-BE49-F238E27FC236}">
                <a16:creationId xmlns:a16="http://schemas.microsoft.com/office/drawing/2014/main" id="{FC84F97D-665C-7A45-A37A-9AC577D70968}"/>
              </a:ext>
            </a:extLst>
          </p:cNvPr>
          <p:cNvSpPr txBox="1"/>
          <p:nvPr/>
        </p:nvSpPr>
        <p:spPr>
          <a:xfrm>
            <a:off x="5988285" y="4084924"/>
            <a:ext cx="1123750" cy="461665"/>
          </a:xfrm>
          <a:prstGeom prst="rect">
            <a:avLst/>
          </a:prstGeom>
          <a:noFill/>
        </p:spPr>
        <p:txBody>
          <a:bodyPr wrap="square" rtlCol="0">
            <a:spAutoFit/>
          </a:bodyPr>
          <a:lstStyle/>
          <a:p>
            <a:r>
              <a:rPr lang="en-US" sz="2400" b="1" u="sng" dirty="0"/>
              <a:t>Buildings</a:t>
            </a:r>
          </a:p>
        </p:txBody>
      </p:sp>
      <p:sp>
        <p:nvSpPr>
          <p:cNvPr id="15" name="TextBox 14">
            <a:extLst>
              <a:ext uri="{FF2B5EF4-FFF2-40B4-BE49-F238E27FC236}">
                <a16:creationId xmlns:a16="http://schemas.microsoft.com/office/drawing/2014/main" id="{8D6E3B18-07D9-2846-9D4A-917EB34B4B87}"/>
              </a:ext>
            </a:extLst>
          </p:cNvPr>
          <p:cNvSpPr txBox="1"/>
          <p:nvPr/>
        </p:nvSpPr>
        <p:spPr>
          <a:xfrm>
            <a:off x="7606014" y="4275218"/>
            <a:ext cx="1123750" cy="461665"/>
          </a:xfrm>
          <a:prstGeom prst="rect">
            <a:avLst/>
          </a:prstGeom>
          <a:noFill/>
        </p:spPr>
        <p:txBody>
          <a:bodyPr wrap="square" rtlCol="0">
            <a:spAutoFit/>
          </a:bodyPr>
          <a:lstStyle/>
          <a:p>
            <a:r>
              <a:rPr lang="en-US" sz="2400" b="1" u="sng" dirty="0"/>
              <a:t>Fences</a:t>
            </a:r>
          </a:p>
        </p:txBody>
      </p:sp>
      <p:sp>
        <p:nvSpPr>
          <p:cNvPr id="16" name="TextBox 15">
            <a:extLst>
              <a:ext uri="{FF2B5EF4-FFF2-40B4-BE49-F238E27FC236}">
                <a16:creationId xmlns:a16="http://schemas.microsoft.com/office/drawing/2014/main" id="{104C72B6-EDC7-C54C-B2B0-4E66B3EFF22C}"/>
              </a:ext>
            </a:extLst>
          </p:cNvPr>
          <p:cNvSpPr txBox="1"/>
          <p:nvPr/>
        </p:nvSpPr>
        <p:spPr>
          <a:xfrm>
            <a:off x="9369660" y="2408872"/>
            <a:ext cx="1123750" cy="461665"/>
          </a:xfrm>
          <a:prstGeom prst="rect">
            <a:avLst/>
          </a:prstGeom>
          <a:noFill/>
        </p:spPr>
        <p:txBody>
          <a:bodyPr wrap="square" rtlCol="0">
            <a:spAutoFit/>
          </a:bodyPr>
          <a:lstStyle/>
          <a:p>
            <a:r>
              <a:rPr lang="en-US" sz="2400" b="1" u="sng" dirty="0"/>
              <a:t>Houses</a:t>
            </a:r>
          </a:p>
        </p:txBody>
      </p:sp>
    </p:spTree>
    <p:extLst>
      <p:ext uri="{BB962C8B-B14F-4D97-AF65-F5344CB8AC3E}">
        <p14:creationId xmlns:p14="http://schemas.microsoft.com/office/powerpoint/2010/main" val="540782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SketchyVTI">
  <a:themeElements>
    <a:clrScheme name="AnalogousFromLightSeedLeftStep">
      <a:dk1>
        <a:srgbClr val="000000"/>
      </a:dk1>
      <a:lt1>
        <a:srgbClr val="FFFFFF"/>
      </a:lt1>
      <a:dk2>
        <a:srgbClr val="243641"/>
      </a:dk2>
      <a:lt2>
        <a:srgbClr val="E2E6E8"/>
      </a:lt2>
      <a:accent1>
        <a:srgbClr val="C1998B"/>
      </a:accent1>
      <a:accent2>
        <a:srgbClr val="BA7F88"/>
      </a:accent2>
      <a:accent3>
        <a:srgbClr val="C593B0"/>
      </a:accent3>
      <a:accent4>
        <a:srgbClr val="BA7FBA"/>
      </a:accent4>
      <a:accent5>
        <a:srgbClr val="B396C7"/>
      </a:accent5>
      <a:accent6>
        <a:srgbClr val="897FBA"/>
      </a:accent6>
      <a:hlink>
        <a:srgbClr val="5D8A9A"/>
      </a:hlink>
      <a:folHlink>
        <a:srgbClr val="7F7F7F"/>
      </a:folHlink>
    </a:clrScheme>
    <a:fontScheme name="Sketchy_SerifHand">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7</TotalTime>
  <Words>392</Words>
  <Application>Microsoft Macintosh PowerPoint</Application>
  <PresentationFormat>Widescreen</PresentationFormat>
  <Paragraphs>45</Paragraphs>
  <Slides>8</Slides>
  <Notes>0</Notes>
  <HiddenSlides>2</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The Hand Bold</vt:lpstr>
      <vt:lpstr>The Serif Hand Black</vt:lpstr>
      <vt:lpstr>SketchyVTI</vt:lpstr>
      <vt:lpstr>Ants vs. The WOrld</vt:lpstr>
      <vt:lpstr>Story Summary</vt:lpstr>
      <vt:lpstr>Overview</vt:lpstr>
      <vt:lpstr>Formal Elements</vt:lpstr>
      <vt:lpstr>Formal elements</vt:lpstr>
      <vt:lpstr>Prototype (Suburb Scene)</vt:lpstr>
      <vt:lpstr>Prototype (Forest Scene)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Ants vs. The WOrld</dc:title>
  <dc:creator>Microsoft Office User</dc:creator>
  <cp:lastModifiedBy>Microsoft Office User</cp:lastModifiedBy>
  <cp:revision>2</cp:revision>
  <dcterms:created xsi:type="dcterms:W3CDTF">2020-03-04T07:46:54Z</dcterms:created>
  <dcterms:modified xsi:type="dcterms:W3CDTF">2020-03-04T07:54:11Z</dcterms:modified>
</cp:coreProperties>
</file>